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1" r:id="rId12"/>
    <p:sldId id="266" r:id="rId13"/>
    <p:sldId id="267" r:id="rId14"/>
    <p:sldId id="269" r:id="rId15"/>
    <p:sldId id="270" r:id="rId16"/>
    <p:sldId id="268" r:id="rId17"/>
  </p:sldIdLst>
  <p:sldSz cx="18288000" cy="10287000"/>
  <p:notesSz cx="6858000" cy="9144000"/>
  <p:embeddedFontLst>
    <p:embeddedFont>
      <p:font typeface="Aleo" panose="00000500000000000000" pitchFamily="2" charset="0"/>
      <p:regular r:id="rId18"/>
      <p:bold r:id="rId19"/>
      <p:italic r:id="rId20"/>
      <p:boldItalic r:id="rId21"/>
    </p:embeddedFont>
    <p:embeddedFont>
      <p:font typeface="Bukhari Script" panose="020B0604020202020204" charset="0"/>
      <p:regular r:id="rId22"/>
    </p:embeddedFont>
    <p:embeddedFont>
      <p:font typeface="DejaVu Serif" panose="020B0604020202020204" charset="0"/>
      <p:regular r:id="rId23"/>
    </p:embeddedFont>
    <p:embeddedFont>
      <p:font typeface="DejaVu Serif Italics" panose="020B0604020202020204" charset="0"/>
      <p:regular r:id="rId24"/>
    </p:embeddedFont>
    <p:embeddedFont>
      <p:font typeface="Hind Guntur Bold" panose="020B0604020202020204" charset="0"/>
      <p:regular r:id="rId25"/>
    </p:embeddedFont>
    <p:embeddedFont>
      <p:font typeface="Maven Pro Regular" panose="020B0604020202020204" charset="0"/>
      <p:regular r:id="rId26"/>
    </p:embeddedFont>
    <p:embeddedFont>
      <p:font typeface="Noto Sans Bold" panose="020B0604020202020204" charset="0"/>
      <p:regular r:id="rId27"/>
    </p:embeddedFont>
    <p:embeddedFont>
      <p:font typeface="Open Sans Extra Bold" panose="020B0604020202020204" charset="0"/>
      <p:regular r:id="rId28"/>
    </p:embeddedFont>
    <p:embeddedFont>
      <p:font typeface="Open Sans Light" panose="020B0306030504020204" pitchFamily="34" charset="0"/>
      <p:regular r:id="rId29"/>
      <p:italic r:id="rId30"/>
    </p:embeddedFont>
    <p:embeddedFont>
      <p:font typeface="Open Sans Light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94622" autoAdjust="0"/>
  </p:normalViewPr>
  <p:slideViewPr>
    <p:cSldViewPr>
      <p:cViewPr varScale="1">
        <p:scale>
          <a:sx n="50" d="100"/>
          <a:sy n="50" d="100"/>
        </p:scale>
        <p:origin x="4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9.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8.svg"/><Relationship Id="rId7"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svg"/><Relationship Id="rId7" Type="http://schemas.openxmlformats.org/officeDocument/2006/relationships/image" Target="../media/image1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1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2984547" y="0"/>
            <a:ext cx="5303453" cy="1606634"/>
          </a:xfrm>
          <a:custGeom>
            <a:avLst/>
            <a:gdLst/>
            <a:ahLst/>
            <a:cxnLst/>
            <a:rect l="l" t="t" r="r" b="b"/>
            <a:pathLst>
              <a:path w="5303453" h="1606634">
                <a:moveTo>
                  <a:pt x="0" y="0"/>
                </a:moveTo>
                <a:lnTo>
                  <a:pt x="5303453" y="0"/>
                </a:lnTo>
                <a:lnTo>
                  <a:pt x="5303453" y="1606634"/>
                </a:lnTo>
                <a:lnTo>
                  <a:pt x="0" y="160663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249634" y="3093966"/>
            <a:ext cx="12312596" cy="1566544"/>
          </a:xfrm>
          <a:prstGeom prst="rect">
            <a:avLst/>
          </a:prstGeom>
        </p:spPr>
        <p:txBody>
          <a:bodyPr lIns="0" tIns="0" rIns="0" bIns="0" rtlCol="0" anchor="t">
            <a:spAutoFit/>
          </a:bodyPr>
          <a:lstStyle/>
          <a:p>
            <a:pPr algn="l">
              <a:lnSpc>
                <a:spcPts val="12880"/>
              </a:lnSpc>
            </a:pPr>
            <a:r>
              <a:rPr lang="en-US" sz="9200" b="1">
                <a:solidFill>
                  <a:srgbClr val="FFFFFF"/>
                </a:solidFill>
                <a:latin typeface="Noto Sans Bold"/>
                <a:ea typeface="Noto Sans Bold"/>
                <a:cs typeface="Noto Sans Bold"/>
                <a:sym typeface="Noto Sans Bold"/>
              </a:rPr>
              <a:t>HỘI THẢO VỀ</a:t>
            </a:r>
          </a:p>
        </p:txBody>
      </p:sp>
      <p:sp>
        <p:nvSpPr>
          <p:cNvPr id="5" name="TextBox 5"/>
          <p:cNvSpPr txBox="1"/>
          <p:nvPr/>
        </p:nvSpPr>
        <p:spPr>
          <a:xfrm>
            <a:off x="1916384" y="5038725"/>
            <a:ext cx="9361943" cy="3668395"/>
          </a:xfrm>
          <a:prstGeom prst="rect">
            <a:avLst/>
          </a:prstGeom>
        </p:spPr>
        <p:txBody>
          <a:bodyPr lIns="0" tIns="0" rIns="0" bIns="0" rtlCol="0" anchor="t">
            <a:spAutoFit/>
          </a:bodyPr>
          <a:lstStyle/>
          <a:p>
            <a:pPr algn="l">
              <a:lnSpc>
                <a:spcPts val="7279"/>
              </a:lnSpc>
            </a:pPr>
            <a:r>
              <a:rPr lang="en-US" sz="5199" spc="-83">
                <a:solidFill>
                  <a:srgbClr val="FFFFFF"/>
                </a:solidFill>
                <a:latin typeface="DejaVu Serif"/>
                <a:ea typeface="DejaVu Serif"/>
                <a:cs typeface="DejaVu Serif"/>
                <a:sym typeface="DejaVu Serif"/>
              </a:rPr>
              <a:t>Các nguyên tắc cơ bản trong Quản trị, Điều hành, </a:t>
            </a:r>
          </a:p>
          <a:p>
            <a:pPr algn="l">
              <a:lnSpc>
                <a:spcPts val="7279"/>
              </a:lnSpc>
            </a:pPr>
            <a:r>
              <a:rPr lang="en-US" sz="5199" spc="-83">
                <a:solidFill>
                  <a:srgbClr val="FFFFFF"/>
                </a:solidFill>
                <a:latin typeface="DejaVu Serif"/>
                <a:ea typeface="DejaVu Serif"/>
                <a:cs typeface="DejaVu Serif"/>
                <a:sym typeface="DejaVu Serif"/>
              </a:rPr>
              <a:t>Phân giao Nhiệm vụ và </a:t>
            </a:r>
          </a:p>
          <a:p>
            <a:pPr algn="l">
              <a:lnSpc>
                <a:spcPts val="7279"/>
              </a:lnSpc>
            </a:pPr>
            <a:r>
              <a:rPr lang="en-US" sz="5199" spc="-83">
                <a:solidFill>
                  <a:srgbClr val="FFFFFF"/>
                </a:solidFill>
                <a:latin typeface="DejaVu Serif"/>
                <a:ea typeface="DejaVu Serif"/>
                <a:cs typeface="DejaVu Serif"/>
                <a:sym typeface="DejaVu Serif"/>
              </a:rPr>
              <a:t>Báo cáo kết quả công việc </a:t>
            </a:r>
          </a:p>
        </p:txBody>
      </p:sp>
      <p:sp>
        <p:nvSpPr>
          <p:cNvPr id="6" name="TextBox 6"/>
          <p:cNvSpPr txBox="1"/>
          <p:nvPr/>
        </p:nvSpPr>
        <p:spPr>
          <a:xfrm>
            <a:off x="10902950" y="1799628"/>
            <a:ext cx="7385050" cy="590931"/>
          </a:xfrm>
          <a:prstGeom prst="rect">
            <a:avLst/>
          </a:prstGeom>
        </p:spPr>
        <p:txBody>
          <a:bodyPr lIns="0" tIns="0" rIns="0" bIns="0" rtlCol="0" anchor="t">
            <a:spAutoFit/>
          </a:bodyPr>
          <a:lstStyle/>
          <a:p>
            <a:pPr algn="l">
              <a:lnSpc>
                <a:spcPts val="4662"/>
              </a:lnSpc>
            </a:pPr>
            <a:r>
              <a:rPr lang="en-US" sz="3700" i="1" spc="-333">
                <a:solidFill>
                  <a:srgbClr val="FFFFFF"/>
                </a:solidFill>
                <a:latin typeface="DejaVu Serif Italics"/>
                <a:ea typeface="DejaVu Serif Italics"/>
                <a:cs typeface="DejaVu Serif Italics"/>
                <a:sym typeface="DejaVu Serif Italics"/>
              </a:rPr>
              <a:t>Hà Nội, ngày 11 tháng 10 năm 2024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280646" y="0"/>
            <a:ext cx="1464554" cy="10287000"/>
          </a:xfrm>
          <a:prstGeom prst="rect">
            <a:avLst/>
          </a:prstGeom>
          <a:solidFill>
            <a:srgbClr val="8BC24A"/>
          </a:solidFill>
        </p:spPr>
        <p:txBody>
          <a:bodyPr/>
          <a:lstStyle/>
          <a:p>
            <a:endParaRPr lang="en-US"/>
          </a:p>
        </p:txBody>
      </p:sp>
      <p:sp>
        <p:nvSpPr>
          <p:cNvPr id="3" name="TextBox 3"/>
          <p:cNvSpPr txBox="1"/>
          <p:nvPr/>
        </p:nvSpPr>
        <p:spPr>
          <a:xfrm>
            <a:off x="10356236" y="2324939"/>
            <a:ext cx="6779797" cy="1581150"/>
          </a:xfrm>
          <a:prstGeom prst="rect">
            <a:avLst/>
          </a:prstGeom>
        </p:spPr>
        <p:txBody>
          <a:bodyPr lIns="0" tIns="0" rIns="0" bIns="0" rtlCol="0" anchor="t">
            <a:spAutoFit/>
          </a:bodyPr>
          <a:lstStyle/>
          <a:p>
            <a:pPr algn="l">
              <a:lnSpc>
                <a:spcPts val="4200"/>
              </a:lnSpc>
            </a:pPr>
            <a:r>
              <a:rPr lang="en-US" sz="3000" b="1" dirty="0" err="1">
                <a:solidFill>
                  <a:srgbClr val="000000"/>
                </a:solidFill>
                <a:latin typeface="Open Sans Light Bold"/>
                <a:ea typeface="Open Sans Light Bold"/>
                <a:cs typeface="Open Sans Light Bold"/>
                <a:sym typeface="Open Sans Light Bold"/>
              </a:rPr>
              <a:t>Báo</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cáo</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ngắn</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gọn</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trọng</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tâm</a:t>
            </a:r>
            <a:r>
              <a:rPr lang="en-US" sz="3000" b="1" dirty="0">
                <a:solidFill>
                  <a:srgbClr val="000000"/>
                </a:solidFill>
                <a:latin typeface="Open Sans Light Bold"/>
                <a:ea typeface="Open Sans Light Bold"/>
                <a:cs typeface="Open Sans Light Bold"/>
                <a:sym typeface="Open Sans Light Bold"/>
              </a:rPr>
              <a:t>, </a:t>
            </a:r>
            <a:r>
              <a:rPr lang="en-US" sz="3000" dirty="0" err="1">
                <a:solidFill>
                  <a:srgbClr val="000000"/>
                </a:solidFill>
                <a:latin typeface="Open Sans Light"/>
                <a:ea typeface="Open Sans Light"/>
                <a:cs typeface="Open Sans Light"/>
                <a:sym typeface="Open Sans Light"/>
              </a:rPr>
              <a:t>rõ</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ràng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phải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có</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phân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tích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đánh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giá</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với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số</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liệu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cụ</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thể</a:t>
            </a:r>
            <a:endParaRPr lang="en-US" sz="3000" dirty="0">
              <a:solidFill>
                <a:srgbClr val="000000"/>
              </a:solidFill>
              <a:latin typeface="Open Sans Light"/>
              <a:ea typeface="Open Sans Light"/>
              <a:cs typeface="Open Sans Light"/>
              <a:sym typeface="Open Sans Light"/>
            </a:endParaRPr>
          </a:p>
        </p:txBody>
      </p:sp>
      <p:sp>
        <p:nvSpPr>
          <p:cNvPr id="4" name="TextBox 4"/>
          <p:cNvSpPr txBox="1"/>
          <p:nvPr/>
        </p:nvSpPr>
        <p:spPr>
          <a:xfrm>
            <a:off x="10356236" y="4323983"/>
            <a:ext cx="6541001" cy="10477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Báo cáo nộp đúng hạn và đạt chất lượng </a:t>
            </a:r>
            <a:r>
              <a:rPr lang="en-US" sz="3000">
                <a:solidFill>
                  <a:srgbClr val="000000"/>
                </a:solidFill>
                <a:latin typeface="Open Sans Light"/>
                <a:ea typeface="Open Sans Light"/>
                <a:cs typeface="Open Sans Light"/>
                <a:sym typeface="Open Sans Light"/>
              </a:rPr>
              <a:t>thì mới hoàn thành nhiệm vụ</a:t>
            </a:r>
          </a:p>
        </p:txBody>
      </p:sp>
      <p:sp>
        <p:nvSpPr>
          <p:cNvPr id="5" name="Freeform 5"/>
          <p:cNvSpPr/>
          <p:nvPr/>
        </p:nvSpPr>
        <p:spPr>
          <a:xfrm>
            <a:off x="14915841" y="-2951231"/>
            <a:ext cx="3508126" cy="3508126"/>
          </a:xfrm>
          <a:custGeom>
            <a:avLst/>
            <a:gdLst/>
            <a:ahLst/>
            <a:cxnLst/>
            <a:rect l="l" t="t" r="r" b="b"/>
            <a:pathLst>
              <a:path w="3508126" h="3508126">
                <a:moveTo>
                  <a:pt x="0" y="0"/>
                </a:moveTo>
                <a:lnTo>
                  <a:pt x="3508126" y="0"/>
                </a:lnTo>
                <a:lnTo>
                  <a:pt x="3508126" y="3508126"/>
                </a:lnTo>
                <a:lnTo>
                  <a:pt x="0" y="3508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16830" y="9254398"/>
            <a:ext cx="2716813" cy="2716813"/>
          </a:xfrm>
          <a:custGeom>
            <a:avLst/>
            <a:gdLst/>
            <a:ahLst/>
            <a:cxnLst/>
            <a:rect l="l" t="t" r="r" b="b"/>
            <a:pathLst>
              <a:path w="2716813" h="2716813">
                <a:moveTo>
                  <a:pt x="0" y="0"/>
                </a:moveTo>
                <a:lnTo>
                  <a:pt x="2716812" y="0"/>
                </a:lnTo>
                <a:lnTo>
                  <a:pt x="2716812" y="2716812"/>
                </a:lnTo>
                <a:lnTo>
                  <a:pt x="0" y="2716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356236" y="6324233"/>
            <a:ext cx="6541001" cy="26479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Người giao việc phải tích cực phản hồi </a:t>
            </a:r>
            <a:r>
              <a:rPr lang="en-US" sz="3000">
                <a:solidFill>
                  <a:srgbClr val="000000"/>
                </a:solidFill>
                <a:latin typeface="Open Sans Light"/>
                <a:ea typeface="Open Sans Light"/>
                <a:cs typeface="Open Sans Light"/>
                <a:sym typeface="Open Sans Light"/>
              </a:rPr>
              <a:t>về kết quả báo cáo để người chủ trì tiếp thu chỉ đạo, điều chỉnh, bổ sung, hoàn thiện nhiệm vụ theo yêu cầu</a:t>
            </a:r>
          </a:p>
        </p:txBody>
      </p:sp>
      <p:sp>
        <p:nvSpPr>
          <p:cNvPr id="8" name="AutoShape 8"/>
          <p:cNvSpPr/>
          <p:nvPr/>
        </p:nvSpPr>
        <p:spPr>
          <a:xfrm>
            <a:off x="0" y="0"/>
            <a:ext cx="6998598" cy="10287000"/>
          </a:xfrm>
          <a:prstGeom prst="rect">
            <a:avLst/>
          </a:prstGeom>
          <a:solidFill>
            <a:srgbClr val="8BC24A"/>
          </a:solidFill>
        </p:spPr>
        <p:txBody>
          <a:bodyPr/>
          <a:lstStyle/>
          <a:p>
            <a:endParaRPr lang="en-US"/>
          </a:p>
        </p:txBody>
      </p:sp>
      <p:grpSp>
        <p:nvGrpSpPr>
          <p:cNvPr id="9" name="Group 9"/>
          <p:cNvGrpSpPr/>
          <p:nvPr/>
        </p:nvGrpSpPr>
        <p:grpSpPr>
          <a:xfrm>
            <a:off x="516796" y="553525"/>
            <a:ext cx="7168751" cy="9155883"/>
            <a:chOff x="0" y="0"/>
            <a:chExt cx="9558335" cy="12207844"/>
          </a:xfrm>
        </p:grpSpPr>
        <p:pic>
          <p:nvPicPr>
            <p:cNvPr id="10" name="Picture 10"/>
            <p:cNvPicPr>
              <a:picLocks noChangeAspect="1"/>
            </p:cNvPicPr>
            <p:nvPr/>
          </p:nvPicPr>
          <p:blipFill>
            <a:blip r:embed="rId4"/>
            <a:srcRect l="23901" r="23901"/>
            <a:stretch>
              <a:fillRect/>
            </a:stretch>
          </p:blipFill>
          <p:spPr>
            <a:xfrm>
              <a:off x="0" y="0"/>
              <a:ext cx="9558335" cy="12207844"/>
            </a:xfrm>
            <a:prstGeom prst="rect">
              <a:avLst/>
            </a:prstGeom>
          </p:spPr>
        </p:pic>
      </p:grpSp>
      <p:sp>
        <p:nvSpPr>
          <p:cNvPr id="11" name="TextBox 11"/>
          <p:cNvSpPr txBox="1"/>
          <p:nvPr/>
        </p:nvSpPr>
        <p:spPr>
          <a:xfrm>
            <a:off x="8372769" y="1057377"/>
            <a:ext cx="6543072" cy="738505"/>
          </a:xfrm>
          <a:prstGeom prst="rect">
            <a:avLst/>
          </a:prstGeom>
        </p:spPr>
        <p:txBody>
          <a:bodyPr lIns="0" tIns="0" rIns="0" bIns="0" rtlCol="0" anchor="t">
            <a:spAutoFit/>
          </a:bodyPr>
          <a:lstStyle/>
          <a:p>
            <a:pPr algn="l">
              <a:lnSpc>
                <a:spcPts val="6019"/>
              </a:lnSpc>
            </a:pPr>
            <a:r>
              <a:rPr lang="en-US" sz="4299">
                <a:solidFill>
                  <a:srgbClr val="8BC24A"/>
                </a:solidFill>
                <a:latin typeface="Open Sans Extra Bold"/>
                <a:ea typeface="Open Sans Extra Bold"/>
                <a:cs typeface="Open Sans Extra Bold"/>
                <a:sym typeface="Open Sans Extra Bold"/>
              </a:rPr>
              <a:t>Nguyên tắc báo cáo</a:t>
            </a:r>
          </a:p>
        </p:txBody>
      </p:sp>
      <p:grpSp>
        <p:nvGrpSpPr>
          <p:cNvPr id="12" name="Group 12"/>
          <p:cNvGrpSpPr/>
          <p:nvPr/>
        </p:nvGrpSpPr>
        <p:grpSpPr>
          <a:xfrm>
            <a:off x="8958921" y="2382089"/>
            <a:ext cx="1167172" cy="116717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14" name="TextBox 14"/>
          <p:cNvSpPr txBox="1"/>
          <p:nvPr/>
        </p:nvSpPr>
        <p:spPr>
          <a:xfrm>
            <a:off x="9045732" y="2553560"/>
            <a:ext cx="993550" cy="738505"/>
          </a:xfrm>
          <a:prstGeom prst="rect">
            <a:avLst/>
          </a:prstGeom>
        </p:spPr>
        <p:txBody>
          <a:bodyPr lIns="0" tIns="0" rIns="0" bIns="0" rtlCol="0" anchor="t">
            <a:spAutoFit/>
          </a:bodyPr>
          <a:lstStyle/>
          <a:p>
            <a:pPr algn="ctr">
              <a:lnSpc>
                <a:spcPts val="6019"/>
              </a:lnSpc>
            </a:pPr>
            <a:r>
              <a:rPr lang="vi-VN" sz="4299" dirty="0">
                <a:solidFill>
                  <a:srgbClr val="FFFFFF"/>
                </a:solidFill>
                <a:latin typeface="Open Sans Extra Bold"/>
                <a:ea typeface="Open Sans Extra Bold"/>
                <a:cs typeface="Open Sans Extra Bold"/>
                <a:sym typeface="Open Sans Extra Bold"/>
              </a:rPr>
              <a:t>a</a:t>
            </a:r>
            <a:endParaRPr lang="en-US" sz="4299" dirty="0">
              <a:solidFill>
                <a:srgbClr val="FFFFFF"/>
              </a:solidFill>
              <a:latin typeface="Open Sans Extra Bold"/>
              <a:ea typeface="Open Sans Extra Bold"/>
              <a:cs typeface="Open Sans Extra Bold"/>
              <a:sym typeface="Open Sans Extra Bold"/>
            </a:endParaRPr>
          </a:p>
        </p:txBody>
      </p:sp>
      <p:grpSp>
        <p:nvGrpSpPr>
          <p:cNvPr id="15" name="Group 15"/>
          <p:cNvGrpSpPr/>
          <p:nvPr/>
        </p:nvGrpSpPr>
        <p:grpSpPr>
          <a:xfrm>
            <a:off x="8958921" y="4381133"/>
            <a:ext cx="1167172" cy="1167172"/>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17" name="TextBox 17"/>
          <p:cNvSpPr txBox="1"/>
          <p:nvPr/>
        </p:nvSpPr>
        <p:spPr>
          <a:xfrm>
            <a:off x="9045732" y="4552604"/>
            <a:ext cx="993550" cy="738505"/>
          </a:xfrm>
          <a:prstGeom prst="rect">
            <a:avLst/>
          </a:prstGeom>
        </p:spPr>
        <p:txBody>
          <a:bodyPr lIns="0" tIns="0" rIns="0" bIns="0" rtlCol="0" anchor="t">
            <a:spAutoFit/>
          </a:bodyPr>
          <a:lstStyle/>
          <a:p>
            <a:pPr algn="ctr">
              <a:lnSpc>
                <a:spcPts val="6019"/>
              </a:lnSpc>
            </a:pPr>
            <a:r>
              <a:rPr lang="vi-VN" sz="4299" dirty="0">
                <a:solidFill>
                  <a:srgbClr val="FFFFFF"/>
                </a:solidFill>
                <a:latin typeface="Open Sans Extra Bold"/>
                <a:ea typeface="Open Sans Extra Bold"/>
                <a:cs typeface="Open Sans Extra Bold"/>
                <a:sym typeface="Open Sans Extra Bold"/>
              </a:rPr>
              <a:t>b</a:t>
            </a:r>
            <a:endParaRPr lang="en-US" sz="4299" dirty="0">
              <a:solidFill>
                <a:srgbClr val="FFFFFF"/>
              </a:solidFill>
              <a:latin typeface="Open Sans Extra Bold"/>
              <a:ea typeface="Open Sans Extra Bold"/>
              <a:cs typeface="Open Sans Extra Bold"/>
              <a:sym typeface="Open Sans Extra Bold"/>
            </a:endParaRPr>
          </a:p>
        </p:txBody>
      </p:sp>
      <p:grpSp>
        <p:nvGrpSpPr>
          <p:cNvPr id="18" name="Group 18"/>
          <p:cNvGrpSpPr/>
          <p:nvPr/>
        </p:nvGrpSpPr>
        <p:grpSpPr>
          <a:xfrm>
            <a:off x="8958921" y="6477000"/>
            <a:ext cx="1167172" cy="116717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20" name="TextBox 20"/>
          <p:cNvSpPr txBox="1"/>
          <p:nvPr/>
        </p:nvSpPr>
        <p:spPr>
          <a:xfrm>
            <a:off x="9045732" y="6648471"/>
            <a:ext cx="993550" cy="738505"/>
          </a:xfrm>
          <a:prstGeom prst="rect">
            <a:avLst/>
          </a:prstGeom>
        </p:spPr>
        <p:txBody>
          <a:bodyPr lIns="0" tIns="0" rIns="0" bIns="0" rtlCol="0" anchor="t">
            <a:spAutoFit/>
          </a:bodyPr>
          <a:lstStyle/>
          <a:p>
            <a:pPr algn="ctr">
              <a:lnSpc>
                <a:spcPts val="6019"/>
              </a:lnSpc>
            </a:pPr>
            <a:r>
              <a:rPr lang="vi-VN" sz="4299" dirty="0">
                <a:solidFill>
                  <a:srgbClr val="FFFFFF"/>
                </a:solidFill>
                <a:latin typeface="Open Sans Extra Bold"/>
                <a:ea typeface="Open Sans Extra Bold"/>
                <a:cs typeface="Open Sans Extra Bold"/>
                <a:sym typeface="Open Sans Extra Bold"/>
              </a:rPr>
              <a:t>c</a:t>
            </a:r>
            <a:endParaRPr lang="en-US" sz="4299" dirty="0">
              <a:solidFill>
                <a:srgbClr val="FFFFFF"/>
              </a:solidFill>
              <a:latin typeface="Open Sans Extra Bold"/>
              <a:ea typeface="Open Sans Extra Bold"/>
              <a:cs typeface="Open Sans Extra Bold"/>
              <a:sym typeface="Open Sans Extra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062725" y="0"/>
            <a:ext cx="6225275" cy="10287000"/>
          </a:xfrm>
          <a:prstGeom prst="rect">
            <a:avLst/>
          </a:prstGeom>
          <a:solidFill>
            <a:srgbClr val="8BC24A"/>
          </a:solidFill>
        </p:spPr>
        <p:txBody>
          <a:bodyPr/>
          <a:lstStyle/>
          <a:p>
            <a:endParaRPr lang="en-US"/>
          </a:p>
        </p:txBody>
      </p:sp>
      <p:sp>
        <p:nvSpPr>
          <p:cNvPr id="4" name="Freeform 4"/>
          <p:cNvSpPr/>
          <p:nvPr/>
        </p:nvSpPr>
        <p:spPr>
          <a:xfrm flipH="1" flipV="1">
            <a:off x="-1547004" y="8664823"/>
            <a:ext cx="2334344" cy="2334344"/>
          </a:xfrm>
          <a:custGeom>
            <a:avLst/>
            <a:gdLst/>
            <a:ahLst/>
            <a:cxnLst/>
            <a:rect l="l" t="t" r="r" b="b"/>
            <a:pathLst>
              <a:path w="2334344" h="2334344">
                <a:moveTo>
                  <a:pt x="2334344" y="2334344"/>
                </a:moveTo>
                <a:lnTo>
                  <a:pt x="0" y="2334344"/>
                </a:lnTo>
                <a:lnTo>
                  <a:pt x="0" y="0"/>
                </a:lnTo>
                <a:lnTo>
                  <a:pt x="2334344" y="0"/>
                </a:lnTo>
                <a:lnTo>
                  <a:pt x="2334344" y="233434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4473446" y="8664823"/>
            <a:ext cx="3244355" cy="3244355"/>
          </a:xfrm>
          <a:custGeom>
            <a:avLst/>
            <a:gdLst/>
            <a:ahLst/>
            <a:cxnLst/>
            <a:rect l="l" t="t" r="r" b="b"/>
            <a:pathLst>
              <a:path w="3244355" h="3244355">
                <a:moveTo>
                  <a:pt x="0" y="0"/>
                </a:moveTo>
                <a:lnTo>
                  <a:pt x="3244355" y="0"/>
                </a:lnTo>
                <a:lnTo>
                  <a:pt x="3244355" y="3244354"/>
                </a:lnTo>
                <a:lnTo>
                  <a:pt x="0" y="3244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570893" y="-593477"/>
            <a:ext cx="2650877" cy="2650877"/>
          </a:xfrm>
          <a:custGeom>
            <a:avLst/>
            <a:gdLst/>
            <a:ahLst/>
            <a:cxnLst/>
            <a:rect l="l" t="t" r="r" b="b"/>
            <a:pathLst>
              <a:path w="2650877" h="2650877">
                <a:moveTo>
                  <a:pt x="0" y="0"/>
                </a:moveTo>
                <a:lnTo>
                  <a:pt x="2650878" y="0"/>
                </a:lnTo>
                <a:lnTo>
                  <a:pt x="2650878" y="2650877"/>
                </a:lnTo>
                <a:lnTo>
                  <a:pt x="0" y="2650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787340" y="952500"/>
            <a:ext cx="9792186" cy="728294"/>
          </a:xfrm>
          <a:prstGeom prst="rect">
            <a:avLst/>
          </a:prstGeom>
        </p:spPr>
        <p:txBody>
          <a:bodyPr lIns="0" tIns="0" rIns="0" bIns="0" rtlCol="0" anchor="t">
            <a:spAutoFit/>
          </a:bodyPr>
          <a:lstStyle/>
          <a:p>
            <a:pPr algn="l">
              <a:lnSpc>
                <a:spcPts val="6057"/>
              </a:lnSpc>
            </a:pPr>
            <a:r>
              <a:rPr lang="en-US" sz="4326" dirty="0" err="1">
                <a:solidFill>
                  <a:srgbClr val="8BC24A"/>
                </a:solidFill>
                <a:latin typeface="Open Sans Extra Bold"/>
                <a:ea typeface="Open Sans Extra Bold"/>
                <a:cs typeface="Open Sans Extra Bold"/>
                <a:sym typeface="Open Sans Extra Bold"/>
              </a:rPr>
              <a:t>Nguyên</a:t>
            </a:r>
            <a:r>
              <a:rPr lang="en-US" sz="4326" dirty="0">
                <a:solidFill>
                  <a:srgbClr val="8BC24A"/>
                </a:solidFill>
                <a:latin typeface="Open Sans Extra Bold"/>
                <a:ea typeface="Open Sans Extra Bold"/>
                <a:cs typeface="Open Sans Extra Bold"/>
                <a:sym typeface="Open Sans Extra Bold"/>
              </a:rPr>
              <a:t> </a:t>
            </a:r>
            <a:r>
              <a:rPr lang="en-US" sz="4326" dirty="0" err="1">
                <a:solidFill>
                  <a:srgbClr val="8BC24A"/>
                </a:solidFill>
                <a:latin typeface="Open Sans Extra Bold"/>
                <a:ea typeface="Open Sans Extra Bold"/>
                <a:cs typeface="Open Sans Extra Bold"/>
                <a:sym typeface="Open Sans Extra Bold"/>
              </a:rPr>
              <a:t>tắc</a:t>
            </a:r>
            <a:r>
              <a:rPr lang="en-US" sz="4326" dirty="0">
                <a:solidFill>
                  <a:srgbClr val="8BC24A"/>
                </a:solidFill>
                <a:latin typeface="Open Sans Extra Bold"/>
                <a:ea typeface="Open Sans Extra Bold"/>
                <a:cs typeface="Open Sans Extra Bold"/>
                <a:sym typeface="Open Sans Extra Bold"/>
              </a:rPr>
              <a:t> </a:t>
            </a:r>
            <a:r>
              <a:rPr lang="vi-VN" sz="4326" dirty="0">
                <a:solidFill>
                  <a:srgbClr val="8BC24A"/>
                </a:solidFill>
                <a:latin typeface="Open Sans Extra Bold"/>
                <a:ea typeface="Open Sans Extra Bold"/>
                <a:cs typeface="Open Sans Extra Bold"/>
                <a:sym typeface="Open Sans Extra Bold"/>
              </a:rPr>
              <a:t>xếp thứ tự ưu tiên</a:t>
            </a:r>
            <a:endParaRPr lang="en-US" sz="4326" dirty="0">
              <a:solidFill>
                <a:srgbClr val="8BC24A"/>
              </a:solidFill>
              <a:latin typeface="Open Sans Extra Bold"/>
              <a:ea typeface="Open Sans Extra Bold"/>
              <a:cs typeface="Open Sans Extra Bold"/>
              <a:sym typeface="Open Sans Extra Bold"/>
            </a:endParaRPr>
          </a:p>
        </p:txBody>
      </p:sp>
      <p:sp>
        <p:nvSpPr>
          <p:cNvPr id="9" name="TextBox 9"/>
          <p:cNvSpPr txBox="1"/>
          <p:nvPr/>
        </p:nvSpPr>
        <p:spPr>
          <a:xfrm>
            <a:off x="825440" y="1852265"/>
            <a:ext cx="8775760" cy="2123082"/>
          </a:xfrm>
          <a:prstGeom prst="rect">
            <a:avLst/>
          </a:prstGeom>
        </p:spPr>
        <p:txBody>
          <a:bodyPr wrap="square" lIns="0" tIns="0" rIns="0" bIns="0" rtlCol="0" anchor="t">
            <a:spAutoFit/>
          </a:bodyPr>
          <a:lstStyle/>
          <a:p>
            <a:pPr algn="just">
              <a:lnSpc>
                <a:spcPts val="4200"/>
              </a:lnSpc>
            </a:pPr>
            <a:r>
              <a:rPr lang="vi-VN" sz="3200" b="1" dirty="0">
                <a:solidFill>
                  <a:srgbClr val="000000"/>
                </a:solidFill>
                <a:ea typeface="Open Sans Light Bold"/>
                <a:cs typeface="Open Sans Light Bold"/>
                <a:sym typeface="Open Sans Light Bold"/>
              </a:rPr>
              <a:t>Ma trận Eisenhower </a:t>
            </a:r>
            <a:r>
              <a:rPr lang="vi-VN" sz="3200" i="1" dirty="0">
                <a:solidFill>
                  <a:srgbClr val="000000"/>
                </a:solidFill>
                <a:ea typeface="Open Sans Light Bold"/>
                <a:cs typeface="Open Sans Light Bold"/>
                <a:sym typeface="Open Sans Light Bold"/>
              </a:rPr>
              <a:t>(là Tổng thống Mỹ thứ </a:t>
            </a:r>
            <a:r>
              <a:rPr lang="en-US" sz="3200" i="1" dirty="0">
                <a:solidFill>
                  <a:srgbClr val="1F1F1F"/>
                </a:solidFill>
                <a:effectLst/>
              </a:rPr>
              <a:t>34 </a:t>
            </a:r>
            <a:r>
              <a:rPr lang="en-US" sz="3200" i="1" dirty="0" err="1">
                <a:solidFill>
                  <a:srgbClr val="1F1F1F"/>
                </a:solidFill>
                <a:effectLst/>
              </a:rPr>
              <a:t>từ</a:t>
            </a:r>
            <a:r>
              <a:rPr lang="en-US" sz="3200" i="1" dirty="0">
                <a:solidFill>
                  <a:srgbClr val="1F1F1F"/>
                </a:solidFill>
                <a:effectLst/>
              </a:rPr>
              <a:t> </a:t>
            </a:r>
            <a:r>
              <a:rPr lang="en-US" sz="3200" i="1" dirty="0" err="1">
                <a:solidFill>
                  <a:srgbClr val="1F1F1F"/>
                </a:solidFill>
                <a:effectLst/>
              </a:rPr>
              <a:t>năm</a:t>
            </a:r>
            <a:r>
              <a:rPr lang="en-US" sz="3200" i="1" dirty="0">
                <a:solidFill>
                  <a:srgbClr val="1F1F1F"/>
                </a:solidFill>
                <a:effectLst/>
              </a:rPr>
              <a:t> 1953 </a:t>
            </a:r>
            <a:r>
              <a:rPr lang="en-US" sz="3200" i="1" dirty="0" err="1">
                <a:solidFill>
                  <a:srgbClr val="1F1F1F"/>
                </a:solidFill>
                <a:effectLst/>
              </a:rPr>
              <a:t>đến</a:t>
            </a:r>
            <a:r>
              <a:rPr lang="en-US" sz="3200" i="1" dirty="0">
                <a:solidFill>
                  <a:srgbClr val="1F1F1F"/>
                </a:solidFill>
                <a:effectLst/>
              </a:rPr>
              <a:t> 1961</a:t>
            </a:r>
            <a:r>
              <a:rPr lang="vi-VN" sz="3200" i="1" dirty="0">
                <a:solidFill>
                  <a:srgbClr val="000000"/>
                </a:solidFill>
                <a:ea typeface="Open Sans Light Bold"/>
                <a:cs typeface="Open Sans Light Bold"/>
                <a:sym typeface="Open Sans Light Bold"/>
              </a:rPr>
              <a:t>) </a:t>
            </a:r>
            <a:r>
              <a:rPr lang="vi-VN" sz="3200" i="0" dirty="0">
                <a:effectLst/>
              </a:rPr>
              <a:t>còn được gọi là Ma trận khẩn cấp để sắp xếp và triển khai công việc theo nguyên tắc như sau:</a:t>
            </a:r>
            <a:endParaRPr lang="en-US" sz="3200" dirty="0">
              <a:solidFill>
                <a:srgbClr val="000000"/>
              </a:solidFill>
              <a:ea typeface="Open Sans Light"/>
              <a:cs typeface="Open Sans Light"/>
              <a:sym typeface="Open Sans Light"/>
            </a:endParaRPr>
          </a:p>
        </p:txBody>
      </p:sp>
      <p:pic>
        <p:nvPicPr>
          <p:cNvPr id="23" name="Picture 22">
            <a:extLst>
              <a:ext uri="{FF2B5EF4-FFF2-40B4-BE49-F238E27FC236}">
                <a16:creationId xmlns:a16="http://schemas.microsoft.com/office/drawing/2014/main" id="{C9B5FDEE-A2ED-3657-D69F-ED4B4445458C}"/>
              </a:ext>
            </a:extLst>
          </p:cNvPr>
          <p:cNvPicPr>
            <a:picLocks noChangeAspect="1"/>
          </p:cNvPicPr>
          <p:nvPr/>
        </p:nvPicPr>
        <p:blipFill>
          <a:blip r:embed="rId6"/>
          <a:stretch>
            <a:fillRect/>
          </a:stretch>
        </p:blipFill>
        <p:spPr>
          <a:xfrm>
            <a:off x="1389207" y="4354251"/>
            <a:ext cx="8507124" cy="5465044"/>
          </a:xfrm>
          <a:prstGeom prst="rect">
            <a:avLst/>
          </a:prstGeom>
        </p:spPr>
      </p:pic>
      <p:grpSp>
        <p:nvGrpSpPr>
          <p:cNvPr id="24" name="Group 11">
            <a:extLst>
              <a:ext uri="{FF2B5EF4-FFF2-40B4-BE49-F238E27FC236}">
                <a16:creationId xmlns:a16="http://schemas.microsoft.com/office/drawing/2014/main" id="{61FFD129-90CD-D3BB-76AC-82C5A54EC6AA}"/>
              </a:ext>
            </a:extLst>
          </p:cNvPr>
          <p:cNvGrpSpPr>
            <a:grpSpLocks noChangeAspect="1"/>
          </p:cNvGrpSpPr>
          <p:nvPr/>
        </p:nvGrpSpPr>
        <p:grpSpPr>
          <a:xfrm>
            <a:off x="11084399" y="527561"/>
            <a:ext cx="6633402" cy="6895572"/>
            <a:chOff x="0" y="0"/>
            <a:chExt cx="6108573" cy="6350000"/>
          </a:xfrm>
        </p:grpSpPr>
        <p:sp>
          <p:nvSpPr>
            <p:cNvPr id="25" name="Freeform 12">
              <a:extLst>
                <a:ext uri="{FF2B5EF4-FFF2-40B4-BE49-F238E27FC236}">
                  <a16:creationId xmlns:a16="http://schemas.microsoft.com/office/drawing/2014/main" id="{FC94BF80-FC9F-1316-6CEA-8F4F23574642}"/>
                </a:ext>
              </a:extLst>
            </p:cNvPr>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7"/>
              <a:stretch>
                <a:fillRect l="-20836" r="-20836"/>
              </a:stretch>
            </a:blipFill>
          </p:spPr>
          <p:txBody>
            <a:bodyPr/>
            <a:lstStyle/>
            <a:p>
              <a:endParaRPr lang="en-US"/>
            </a:p>
          </p:txBody>
        </p:sp>
      </p:grpSp>
    </p:spTree>
    <p:extLst>
      <p:ext uri="{BB962C8B-B14F-4D97-AF65-F5344CB8AC3E}">
        <p14:creationId xmlns:p14="http://schemas.microsoft.com/office/powerpoint/2010/main" val="95587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8BC24A"/>
          </a:solidFill>
        </p:spPr>
        <p:txBody>
          <a:bodyPr/>
          <a:lstStyle/>
          <a:p>
            <a:endParaRPr lang="en-US"/>
          </a:p>
        </p:txBody>
      </p:sp>
      <p:sp>
        <p:nvSpPr>
          <p:cNvPr id="3" name="Freeform 3"/>
          <p:cNvSpPr/>
          <p:nvPr/>
        </p:nvSpPr>
        <p:spPr>
          <a:xfrm flipH="1">
            <a:off x="-403754" y="7406820"/>
            <a:ext cx="2334344" cy="2334344"/>
          </a:xfrm>
          <a:custGeom>
            <a:avLst/>
            <a:gdLst/>
            <a:ahLst/>
            <a:cxnLst/>
            <a:rect l="l" t="t" r="r" b="b"/>
            <a:pathLst>
              <a:path w="2334344" h="2334344">
                <a:moveTo>
                  <a:pt x="2334344" y="0"/>
                </a:moveTo>
                <a:lnTo>
                  <a:pt x="0" y="0"/>
                </a:lnTo>
                <a:lnTo>
                  <a:pt x="0" y="2334344"/>
                </a:lnTo>
                <a:lnTo>
                  <a:pt x="2334344" y="2334344"/>
                </a:lnTo>
                <a:lnTo>
                  <a:pt x="233434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057900" y="-345757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5996843" y="8965519"/>
            <a:ext cx="3086100" cy="3086100"/>
          </a:xfrm>
          <a:custGeom>
            <a:avLst/>
            <a:gdLst/>
            <a:ahLst/>
            <a:cxnLst/>
            <a:rect l="l" t="t" r="r" b="b"/>
            <a:pathLst>
              <a:path w="3086100" h="3086100">
                <a:moveTo>
                  <a:pt x="0" y="0"/>
                </a:moveTo>
                <a:lnTo>
                  <a:pt x="3086100" y="0"/>
                </a:lnTo>
                <a:lnTo>
                  <a:pt x="3086100" y="3086100"/>
                </a:lnTo>
                <a:lnTo>
                  <a:pt x="0" y="3086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019175" y="5756784"/>
            <a:ext cx="1167172" cy="11671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grpSp>
        <p:nvGrpSpPr>
          <p:cNvPr id="8" name="Group 8"/>
          <p:cNvGrpSpPr/>
          <p:nvPr/>
        </p:nvGrpSpPr>
        <p:grpSpPr>
          <a:xfrm>
            <a:off x="264139" y="771504"/>
            <a:ext cx="1167172" cy="1167172"/>
            <a:chOff x="0" y="0"/>
            <a:chExt cx="1556230" cy="1556230"/>
          </a:xfrm>
        </p:grpSpPr>
        <p:grpSp>
          <p:nvGrpSpPr>
            <p:cNvPr id="9" name="Group 9"/>
            <p:cNvGrpSpPr/>
            <p:nvPr/>
          </p:nvGrpSpPr>
          <p:grpSpPr>
            <a:xfrm>
              <a:off x="0" y="0"/>
              <a:ext cx="1556230" cy="155623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11" name="TextBox 11"/>
            <p:cNvSpPr txBox="1"/>
            <p:nvPr/>
          </p:nvSpPr>
          <p:spPr>
            <a:xfrm>
              <a:off x="115748" y="257203"/>
              <a:ext cx="1324733" cy="956098"/>
            </a:xfrm>
            <a:prstGeom prst="rect">
              <a:avLst/>
            </a:prstGeom>
          </p:spPr>
          <p:txBody>
            <a:bodyPr lIns="0" tIns="0" rIns="0" bIns="0" rtlCol="0" anchor="t">
              <a:spAutoFit/>
            </a:bodyPr>
            <a:lstStyle/>
            <a:p>
              <a:pPr algn="ctr">
                <a:lnSpc>
                  <a:spcPts val="6019"/>
                </a:lnSpc>
              </a:pPr>
              <a:r>
                <a:rPr lang="en-US" sz="4299">
                  <a:solidFill>
                    <a:srgbClr val="92AF86"/>
                  </a:solidFill>
                  <a:latin typeface="Open Sans Extra Bold"/>
                  <a:ea typeface="Open Sans Extra Bold"/>
                  <a:cs typeface="Open Sans Extra Bold"/>
                  <a:sym typeface="Open Sans Extra Bold"/>
                </a:rPr>
                <a:t>04</a:t>
              </a:r>
            </a:p>
          </p:txBody>
        </p:sp>
      </p:grpSp>
      <p:sp>
        <p:nvSpPr>
          <p:cNvPr id="12" name="Freeform 12"/>
          <p:cNvSpPr/>
          <p:nvPr/>
        </p:nvSpPr>
        <p:spPr>
          <a:xfrm>
            <a:off x="7944667" y="1028700"/>
            <a:ext cx="9900528" cy="8712464"/>
          </a:xfrm>
          <a:custGeom>
            <a:avLst/>
            <a:gdLst/>
            <a:ahLst/>
            <a:cxnLst/>
            <a:rect l="l" t="t" r="r" b="b"/>
            <a:pathLst>
              <a:path w="9900528" h="8712464">
                <a:moveTo>
                  <a:pt x="0" y="0"/>
                </a:moveTo>
                <a:lnTo>
                  <a:pt x="9900528" y="0"/>
                </a:lnTo>
                <a:lnTo>
                  <a:pt x="9900528" y="8712464"/>
                </a:lnTo>
                <a:lnTo>
                  <a:pt x="0" y="8712464"/>
                </a:lnTo>
                <a:lnTo>
                  <a:pt x="0" y="0"/>
                </a:lnTo>
                <a:close/>
              </a:path>
            </a:pathLst>
          </a:custGeom>
          <a:blipFill>
            <a:blip r:embed="rId6"/>
            <a:stretch>
              <a:fillRect/>
            </a:stretch>
          </a:blipFill>
        </p:spPr>
        <p:txBody>
          <a:bodyPr/>
          <a:lstStyle/>
          <a:p>
            <a:endParaRPr lang="en-US"/>
          </a:p>
        </p:txBody>
      </p:sp>
      <p:sp>
        <p:nvSpPr>
          <p:cNvPr id="13" name="Freeform 13"/>
          <p:cNvSpPr/>
          <p:nvPr/>
        </p:nvSpPr>
        <p:spPr>
          <a:xfrm>
            <a:off x="1930590" y="2575967"/>
            <a:ext cx="4127310" cy="5135066"/>
          </a:xfrm>
          <a:custGeom>
            <a:avLst/>
            <a:gdLst/>
            <a:ahLst/>
            <a:cxnLst/>
            <a:rect l="l" t="t" r="r" b="b"/>
            <a:pathLst>
              <a:path w="4127310" h="5135066">
                <a:moveTo>
                  <a:pt x="0" y="0"/>
                </a:moveTo>
                <a:lnTo>
                  <a:pt x="4127310" y="0"/>
                </a:lnTo>
                <a:lnTo>
                  <a:pt x="4127310" y="5135066"/>
                </a:lnTo>
                <a:lnTo>
                  <a:pt x="0" y="51350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1602761" y="942975"/>
            <a:ext cx="6341906" cy="738505"/>
          </a:xfrm>
          <a:prstGeom prst="rect">
            <a:avLst/>
          </a:prstGeom>
        </p:spPr>
        <p:txBody>
          <a:bodyPr lIns="0" tIns="0" rIns="0" bIns="0" rtlCol="0" anchor="t">
            <a:spAutoFit/>
          </a:bodyPr>
          <a:lstStyle/>
          <a:p>
            <a:pPr algn="l">
              <a:lnSpc>
                <a:spcPts val="6019"/>
              </a:lnSpc>
            </a:pPr>
            <a:r>
              <a:rPr lang="en-US" sz="4299">
                <a:solidFill>
                  <a:srgbClr val="FFFFFF"/>
                </a:solidFill>
                <a:latin typeface="Open Sans Extra Bold"/>
                <a:ea typeface="Open Sans Extra Bold"/>
                <a:cs typeface="Open Sans Extra Bold"/>
                <a:sym typeface="Open Sans Extra Bold"/>
              </a:rPr>
              <a:t>Khen thưởng, kỷ luật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896332" y="0"/>
            <a:ext cx="8391668" cy="10287000"/>
          </a:xfrm>
          <a:prstGeom prst="rect">
            <a:avLst/>
          </a:prstGeom>
          <a:solidFill>
            <a:srgbClr val="8BC24A"/>
          </a:solidFill>
        </p:spPr>
        <p:txBody>
          <a:bodyPr/>
          <a:lstStyle/>
          <a:p>
            <a:endParaRPr lang="en-US"/>
          </a:p>
        </p:txBody>
      </p:sp>
      <p:sp>
        <p:nvSpPr>
          <p:cNvPr id="3" name="Freeform 3"/>
          <p:cNvSpPr/>
          <p:nvPr/>
        </p:nvSpPr>
        <p:spPr>
          <a:xfrm flipH="1" flipV="1">
            <a:off x="-1167172" y="7497650"/>
            <a:ext cx="2334344" cy="2334344"/>
          </a:xfrm>
          <a:custGeom>
            <a:avLst/>
            <a:gdLst/>
            <a:ahLst/>
            <a:cxnLst/>
            <a:rect l="l" t="t" r="r" b="b"/>
            <a:pathLst>
              <a:path w="2334344" h="2334344">
                <a:moveTo>
                  <a:pt x="2334344" y="2334345"/>
                </a:moveTo>
                <a:lnTo>
                  <a:pt x="0" y="2334345"/>
                </a:lnTo>
                <a:lnTo>
                  <a:pt x="0" y="0"/>
                </a:lnTo>
                <a:lnTo>
                  <a:pt x="2334344" y="0"/>
                </a:lnTo>
                <a:lnTo>
                  <a:pt x="2334344" y="2334345"/>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473446" y="8664823"/>
            <a:ext cx="3244355" cy="3244355"/>
          </a:xfrm>
          <a:custGeom>
            <a:avLst/>
            <a:gdLst/>
            <a:ahLst/>
            <a:cxnLst/>
            <a:rect l="l" t="t" r="r" b="b"/>
            <a:pathLst>
              <a:path w="3244355" h="3244355">
                <a:moveTo>
                  <a:pt x="0" y="0"/>
                </a:moveTo>
                <a:lnTo>
                  <a:pt x="3244355" y="0"/>
                </a:lnTo>
                <a:lnTo>
                  <a:pt x="3244355" y="3244354"/>
                </a:lnTo>
                <a:lnTo>
                  <a:pt x="0" y="3244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570893" y="-593477"/>
            <a:ext cx="2650877" cy="2650877"/>
          </a:xfrm>
          <a:custGeom>
            <a:avLst/>
            <a:gdLst/>
            <a:ahLst/>
            <a:cxnLst/>
            <a:rect l="l" t="t" r="r" b="b"/>
            <a:pathLst>
              <a:path w="2650877" h="2650877">
                <a:moveTo>
                  <a:pt x="0" y="0"/>
                </a:moveTo>
                <a:lnTo>
                  <a:pt x="2650878" y="0"/>
                </a:lnTo>
                <a:lnTo>
                  <a:pt x="2650878" y="2650877"/>
                </a:lnTo>
                <a:lnTo>
                  <a:pt x="0" y="26508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105986" y="5928255"/>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03</a:t>
            </a:r>
          </a:p>
        </p:txBody>
      </p:sp>
      <p:grpSp>
        <p:nvGrpSpPr>
          <p:cNvPr id="7" name="Group 7"/>
          <p:cNvGrpSpPr/>
          <p:nvPr/>
        </p:nvGrpSpPr>
        <p:grpSpPr>
          <a:xfrm>
            <a:off x="956536" y="1622743"/>
            <a:ext cx="1167172" cy="116717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grpSp>
        <p:nvGrpSpPr>
          <p:cNvPr id="9" name="Group 9"/>
          <p:cNvGrpSpPr/>
          <p:nvPr/>
        </p:nvGrpSpPr>
        <p:grpSpPr>
          <a:xfrm>
            <a:off x="956536" y="3500078"/>
            <a:ext cx="1167172" cy="116717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11" name="Freeform 11"/>
          <p:cNvSpPr/>
          <p:nvPr/>
        </p:nvSpPr>
        <p:spPr>
          <a:xfrm>
            <a:off x="10410249" y="2594566"/>
            <a:ext cx="7363834" cy="5145479"/>
          </a:xfrm>
          <a:custGeom>
            <a:avLst/>
            <a:gdLst/>
            <a:ahLst/>
            <a:cxnLst/>
            <a:rect l="l" t="t" r="r" b="b"/>
            <a:pathLst>
              <a:path w="7363834" h="5145479">
                <a:moveTo>
                  <a:pt x="0" y="0"/>
                </a:moveTo>
                <a:lnTo>
                  <a:pt x="7363834" y="0"/>
                </a:lnTo>
                <a:lnTo>
                  <a:pt x="7363834" y="5145478"/>
                </a:lnTo>
                <a:lnTo>
                  <a:pt x="0" y="5145478"/>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2369932" y="1866629"/>
            <a:ext cx="5954736" cy="612724"/>
          </a:xfrm>
          <a:prstGeom prst="rect">
            <a:avLst/>
          </a:prstGeom>
        </p:spPr>
        <p:txBody>
          <a:bodyPr lIns="0" tIns="0" rIns="0" bIns="0" rtlCol="0" anchor="t">
            <a:spAutoFit/>
          </a:bodyPr>
          <a:lstStyle/>
          <a:p>
            <a:pPr algn="l">
              <a:lnSpc>
                <a:spcPts val="5077"/>
              </a:lnSpc>
            </a:pPr>
            <a:r>
              <a:rPr lang="en-US" sz="3627">
                <a:solidFill>
                  <a:srgbClr val="A32D2D"/>
                </a:solidFill>
                <a:latin typeface="Open Sans Extra Bold"/>
                <a:ea typeface="Open Sans Extra Bold"/>
                <a:cs typeface="Open Sans Extra Bold"/>
                <a:sym typeface="Open Sans Extra Bold"/>
              </a:rPr>
              <a:t>Thảo luận nhóm:</a:t>
            </a:r>
            <a:r>
              <a:rPr lang="en-US" sz="3627">
                <a:solidFill>
                  <a:srgbClr val="000000"/>
                </a:solidFill>
                <a:latin typeface="Open Sans Extra Bold"/>
                <a:ea typeface="Open Sans Extra Bold"/>
                <a:cs typeface="Open Sans Extra Bold"/>
                <a:sym typeface="Open Sans Extra Bold"/>
              </a:rPr>
              <a:t> 90 phút</a:t>
            </a:r>
          </a:p>
        </p:txBody>
      </p:sp>
      <p:sp>
        <p:nvSpPr>
          <p:cNvPr id="13" name="TextBox 13"/>
          <p:cNvSpPr txBox="1"/>
          <p:nvPr/>
        </p:nvSpPr>
        <p:spPr>
          <a:xfrm>
            <a:off x="1043347" y="1794214"/>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05</a:t>
            </a:r>
          </a:p>
        </p:txBody>
      </p:sp>
      <p:sp>
        <p:nvSpPr>
          <p:cNvPr id="14" name="TextBox 14"/>
          <p:cNvSpPr txBox="1"/>
          <p:nvPr/>
        </p:nvSpPr>
        <p:spPr>
          <a:xfrm>
            <a:off x="1043347" y="3671549"/>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06</a:t>
            </a:r>
          </a:p>
        </p:txBody>
      </p:sp>
      <p:sp>
        <p:nvSpPr>
          <p:cNvPr id="15" name="TextBox 15"/>
          <p:cNvSpPr txBox="1"/>
          <p:nvPr/>
        </p:nvSpPr>
        <p:spPr>
          <a:xfrm>
            <a:off x="2369932" y="3743965"/>
            <a:ext cx="6492832" cy="612724"/>
          </a:xfrm>
          <a:prstGeom prst="rect">
            <a:avLst/>
          </a:prstGeom>
        </p:spPr>
        <p:txBody>
          <a:bodyPr lIns="0" tIns="0" rIns="0" bIns="0" rtlCol="0" anchor="t">
            <a:spAutoFit/>
          </a:bodyPr>
          <a:lstStyle/>
          <a:p>
            <a:pPr algn="l">
              <a:lnSpc>
                <a:spcPts val="5077"/>
              </a:lnSpc>
            </a:pPr>
            <a:r>
              <a:rPr lang="en-US" sz="3627">
                <a:solidFill>
                  <a:srgbClr val="A32D2D"/>
                </a:solidFill>
                <a:latin typeface="Open Sans Extra Bold"/>
                <a:ea typeface="Open Sans Extra Bold"/>
                <a:cs typeface="Open Sans Extra Bold"/>
                <a:sym typeface="Open Sans Extra Bold"/>
              </a:rPr>
              <a:t> Trao quà bế mạc: </a:t>
            </a:r>
            <a:r>
              <a:rPr lang="en-US" sz="3627">
                <a:solidFill>
                  <a:srgbClr val="000000"/>
                </a:solidFill>
                <a:latin typeface="Open Sans Extra Bold"/>
                <a:ea typeface="Open Sans Extra Bold"/>
                <a:cs typeface="Open Sans Extra Bold"/>
                <a:sym typeface="Open Sans Extra Bold"/>
              </a:rPr>
              <a:t>15 phút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4473446" y="8664823"/>
            <a:ext cx="3244355" cy="3244355"/>
          </a:xfrm>
          <a:custGeom>
            <a:avLst/>
            <a:gdLst/>
            <a:ahLst/>
            <a:cxnLst/>
            <a:rect l="l" t="t" r="r" b="b"/>
            <a:pathLst>
              <a:path w="3244355" h="3244355">
                <a:moveTo>
                  <a:pt x="0" y="0"/>
                </a:moveTo>
                <a:lnTo>
                  <a:pt x="3244355" y="0"/>
                </a:lnTo>
                <a:lnTo>
                  <a:pt x="3244355" y="3244354"/>
                </a:lnTo>
                <a:lnTo>
                  <a:pt x="0" y="3244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105986" y="5928255"/>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03</a:t>
            </a:r>
          </a:p>
        </p:txBody>
      </p:sp>
      <p:sp>
        <p:nvSpPr>
          <p:cNvPr id="15" name="TextBox 15"/>
          <p:cNvSpPr txBox="1"/>
          <p:nvPr/>
        </p:nvSpPr>
        <p:spPr>
          <a:xfrm>
            <a:off x="2369932" y="3743965"/>
            <a:ext cx="6492832" cy="622927"/>
          </a:xfrm>
          <a:prstGeom prst="rect">
            <a:avLst/>
          </a:prstGeom>
        </p:spPr>
        <p:txBody>
          <a:bodyPr lIns="0" tIns="0" rIns="0" bIns="0" rtlCol="0" anchor="t">
            <a:spAutoFit/>
          </a:bodyPr>
          <a:lstStyle/>
          <a:p>
            <a:pPr algn="l">
              <a:lnSpc>
                <a:spcPts val="5077"/>
              </a:lnSpc>
            </a:pPr>
            <a:r>
              <a:rPr lang="en-US" sz="4000" dirty="0">
                <a:solidFill>
                  <a:srgbClr val="A32D2D"/>
                </a:solidFill>
                <a:latin typeface="Open Sans Extra Bold"/>
                <a:ea typeface="Open Sans Extra Bold"/>
                <a:cs typeface="Open Sans Extra Bold"/>
                <a:sym typeface="Open Sans Extra Bold"/>
              </a:rPr>
              <a:t> </a:t>
            </a:r>
            <a:endParaRPr lang="en-US" sz="4000" dirty="0">
              <a:solidFill>
                <a:srgbClr val="000000"/>
              </a:solidFill>
              <a:latin typeface="Open Sans Extra Bold"/>
              <a:ea typeface="Open Sans Extra Bold"/>
              <a:cs typeface="Open Sans Extra Bold"/>
              <a:sym typeface="Open Sans Extra Bold"/>
            </a:endParaRPr>
          </a:p>
        </p:txBody>
      </p:sp>
      <p:sp>
        <p:nvSpPr>
          <p:cNvPr id="16" name="TextBox 15">
            <a:extLst>
              <a:ext uri="{FF2B5EF4-FFF2-40B4-BE49-F238E27FC236}">
                <a16:creationId xmlns:a16="http://schemas.microsoft.com/office/drawing/2014/main" id="{73979942-1A06-4709-8900-CB4F9E93DE57}"/>
              </a:ext>
            </a:extLst>
          </p:cNvPr>
          <p:cNvSpPr txBox="1"/>
          <p:nvPr/>
        </p:nvSpPr>
        <p:spPr>
          <a:xfrm>
            <a:off x="2782189" y="1119051"/>
            <a:ext cx="11658600" cy="10248960"/>
          </a:xfrm>
          <a:prstGeom prst="rect">
            <a:avLst/>
          </a:prstGeom>
          <a:noFill/>
        </p:spPr>
        <p:txBody>
          <a:bodyPr wrap="square" rtlCol="0">
            <a:spAutoFit/>
          </a:bodyPr>
          <a:lstStyle/>
          <a:p>
            <a:pPr marL="742950" indent="-742950">
              <a:buAutoNum type="arabicPeriod"/>
            </a:pPr>
            <a:r>
              <a:rPr lang="en-US" sz="4400" dirty="0" err="1"/>
              <a:t>Tại</a:t>
            </a:r>
            <a:r>
              <a:rPr lang="en-US" sz="4400" dirty="0"/>
              <a:t> </a:t>
            </a:r>
            <a:r>
              <a:rPr lang="en-US" sz="4400" dirty="0" err="1"/>
              <a:t>sao</a:t>
            </a:r>
            <a:r>
              <a:rPr lang="en-US" sz="4400" dirty="0"/>
              <a:t> </a:t>
            </a:r>
            <a:r>
              <a:rPr lang="en-US" sz="4400" dirty="0" err="1"/>
              <a:t>phải</a:t>
            </a:r>
            <a:r>
              <a:rPr lang="en-US" sz="4400" dirty="0"/>
              <a:t> </a:t>
            </a:r>
            <a:r>
              <a:rPr lang="en-US" sz="4400" dirty="0" err="1"/>
              <a:t>có</a:t>
            </a:r>
            <a:r>
              <a:rPr lang="en-US" sz="4400" dirty="0"/>
              <a:t> </a:t>
            </a:r>
            <a:r>
              <a:rPr lang="en-US" sz="4400" dirty="0" err="1"/>
              <a:t>quy</a:t>
            </a:r>
            <a:r>
              <a:rPr lang="en-US" sz="4400" dirty="0"/>
              <a:t> </a:t>
            </a:r>
            <a:r>
              <a:rPr lang="en-US" sz="4400" dirty="0" err="1"/>
              <a:t>chế</a:t>
            </a:r>
            <a:r>
              <a:rPr lang="en-US" sz="4400" dirty="0"/>
              <a:t> </a:t>
            </a:r>
            <a:r>
              <a:rPr lang="en-US" sz="4400" dirty="0" err="1"/>
              <a:t>này</a:t>
            </a:r>
            <a:r>
              <a:rPr lang="en-US" sz="4400" dirty="0"/>
              <a:t>?</a:t>
            </a:r>
          </a:p>
          <a:p>
            <a:pPr marL="742950" indent="-742950">
              <a:buAutoNum type="arabicPeriod"/>
            </a:pPr>
            <a:r>
              <a:rPr lang="en-US" sz="4400"/>
              <a:t>Quy</a:t>
            </a:r>
            <a:r>
              <a:rPr lang="en-US" sz="4400" dirty="0"/>
              <a:t> </a:t>
            </a:r>
            <a:r>
              <a:rPr lang="en-US" sz="4400" dirty="0" err="1"/>
              <a:t>chế</a:t>
            </a:r>
            <a:r>
              <a:rPr lang="en-US" sz="4400" dirty="0"/>
              <a:t> </a:t>
            </a:r>
            <a:r>
              <a:rPr lang="en-US" sz="4400" dirty="0" err="1"/>
              <a:t>này</a:t>
            </a:r>
            <a:r>
              <a:rPr lang="en-US" sz="4400" dirty="0"/>
              <a:t> </a:t>
            </a:r>
            <a:r>
              <a:rPr lang="en-US" sz="4400" dirty="0" err="1"/>
              <a:t>có</a:t>
            </a:r>
            <a:r>
              <a:rPr lang="en-US" sz="4400" dirty="0"/>
              <a:t> </a:t>
            </a:r>
            <a:r>
              <a:rPr lang="en-US" sz="4400" dirty="0" err="1"/>
              <a:t>xung</a:t>
            </a:r>
            <a:r>
              <a:rPr lang="en-US" sz="4400" dirty="0"/>
              <a:t> </a:t>
            </a:r>
            <a:r>
              <a:rPr lang="en-US" sz="4400" dirty="0" err="1"/>
              <a:t>đột</a:t>
            </a:r>
            <a:r>
              <a:rPr lang="en-US" sz="4400" dirty="0"/>
              <a:t> </a:t>
            </a:r>
            <a:r>
              <a:rPr lang="en-US" sz="4400" dirty="0" err="1"/>
              <a:t>với</a:t>
            </a:r>
            <a:r>
              <a:rPr lang="en-US" sz="4400" dirty="0"/>
              <a:t> </a:t>
            </a:r>
            <a:r>
              <a:rPr lang="en-US" sz="4400" dirty="0" err="1"/>
              <a:t>các</a:t>
            </a:r>
            <a:r>
              <a:rPr lang="en-US" sz="4400" dirty="0"/>
              <a:t> QĐ, QC </a:t>
            </a:r>
            <a:r>
              <a:rPr lang="en-US" sz="4400" dirty="0" err="1"/>
              <a:t>khác</a:t>
            </a:r>
            <a:r>
              <a:rPr lang="en-US" sz="4400" dirty="0"/>
              <a:t> </a:t>
            </a:r>
            <a:r>
              <a:rPr lang="en-US" sz="4400" dirty="0" err="1"/>
              <a:t>mà</a:t>
            </a:r>
            <a:r>
              <a:rPr lang="en-US" sz="4400" dirty="0"/>
              <a:t> </a:t>
            </a:r>
            <a:r>
              <a:rPr lang="en-US" sz="4400" dirty="0" err="1"/>
              <a:t>Tcty</a:t>
            </a:r>
            <a:r>
              <a:rPr lang="en-US" sz="4400" dirty="0"/>
              <a:t> </a:t>
            </a:r>
            <a:r>
              <a:rPr lang="en-US" sz="4400" dirty="0" err="1"/>
              <a:t>đã</a:t>
            </a:r>
            <a:r>
              <a:rPr lang="en-US" sz="4400" dirty="0"/>
              <a:t> đ</a:t>
            </a:r>
            <a:r>
              <a:rPr lang="vi-VN" sz="4400" dirty="0"/>
              <a:t>ư</a:t>
            </a:r>
            <a:r>
              <a:rPr lang="en-US" sz="4400" dirty="0"/>
              <a:t>a ra?</a:t>
            </a:r>
          </a:p>
          <a:p>
            <a:pPr marL="742950" indent="-742950">
              <a:buAutoNum type="arabicPeriod"/>
            </a:pPr>
            <a:r>
              <a:rPr lang="en-US" sz="4400" dirty="0" err="1"/>
              <a:t>Giải</a:t>
            </a:r>
            <a:r>
              <a:rPr lang="en-US" sz="4400" dirty="0"/>
              <a:t> </a:t>
            </a:r>
            <a:r>
              <a:rPr lang="en-US" sz="4400" dirty="0" err="1"/>
              <a:t>thích</a:t>
            </a:r>
            <a:r>
              <a:rPr lang="en-US" sz="4400" dirty="0"/>
              <a:t> </a:t>
            </a:r>
            <a:r>
              <a:rPr lang="en-US" sz="4400" dirty="0" err="1"/>
              <a:t>việc</a:t>
            </a:r>
            <a:r>
              <a:rPr lang="en-US" sz="4400" dirty="0"/>
              <a:t> </a:t>
            </a:r>
            <a:r>
              <a:rPr lang="en-US" sz="4400" dirty="0" err="1"/>
              <a:t>Quy</a:t>
            </a:r>
            <a:r>
              <a:rPr lang="en-US" sz="4400" dirty="0"/>
              <a:t> </a:t>
            </a:r>
            <a:r>
              <a:rPr lang="en-US" sz="4400" dirty="0" err="1"/>
              <a:t>chế</a:t>
            </a:r>
            <a:r>
              <a:rPr lang="en-US" sz="4400" dirty="0"/>
              <a:t> </a:t>
            </a:r>
            <a:r>
              <a:rPr lang="en-US" sz="4400" dirty="0" err="1"/>
              <a:t>này</a:t>
            </a:r>
            <a:r>
              <a:rPr lang="en-US" sz="4400" dirty="0"/>
              <a:t> </a:t>
            </a:r>
            <a:r>
              <a:rPr lang="en-US" sz="4400" dirty="0" err="1"/>
              <a:t>áp</a:t>
            </a:r>
            <a:r>
              <a:rPr lang="en-US" sz="4400" dirty="0"/>
              <a:t> </a:t>
            </a:r>
            <a:r>
              <a:rPr lang="en-US" sz="4400" dirty="0" err="1"/>
              <a:t>dụng</a:t>
            </a:r>
            <a:r>
              <a:rPr lang="en-US" sz="4400" dirty="0"/>
              <a:t> </a:t>
            </a:r>
            <a:r>
              <a:rPr lang="en-US" sz="4400" dirty="0" err="1"/>
              <a:t>cụ</a:t>
            </a:r>
            <a:r>
              <a:rPr lang="en-US" sz="4400" dirty="0"/>
              <a:t> </a:t>
            </a:r>
            <a:r>
              <a:rPr lang="en-US" sz="4400" dirty="0" err="1"/>
              <a:t>thể</a:t>
            </a:r>
            <a:r>
              <a:rPr lang="en-US" sz="4400" dirty="0"/>
              <a:t> </a:t>
            </a:r>
            <a:r>
              <a:rPr lang="en-US" sz="4400" dirty="0" err="1"/>
              <a:t>cho</a:t>
            </a:r>
            <a:r>
              <a:rPr lang="en-US" sz="4400" dirty="0"/>
              <a:t> </a:t>
            </a:r>
            <a:r>
              <a:rPr lang="en-US" sz="4400" dirty="0" err="1"/>
              <a:t>các</a:t>
            </a:r>
            <a:r>
              <a:rPr lang="en-US" sz="4400" dirty="0"/>
              <a:t> </a:t>
            </a:r>
            <a:r>
              <a:rPr lang="en-US" sz="4400" dirty="0" err="1"/>
              <a:t>đối</a:t>
            </a:r>
            <a:r>
              <a:rPr lang="en-US" sz="4400" dirty="0"/>
              <a:t> t</a:t>
            </a:r>
            <a:r>
              <a:rPr lang="vi-VN" sz="4400" dirty="0"/>
              <a:t>ư</a:t>
            </a:r>
            <a:r>
              <a:rPr lang="en-US" sz="4400" dirty="0" err="1"/>
              <a:t>ợng</a:t>
            </a:r>
            <a:r>
              <a:rPr lang="en-US" sz="4400" dirty="0"/>
              <a:t>?</a:t>
            </a:r>
          </a:p>
          <a:p>
            <a:pPr marL="742950" indent="-742950">
              <a:buAutoNum type="arabicPeriod"/>
            </a:pPr>
            <a:r>
              <a:rPr lang="en-US" sz="4400" dirty="0" err="1"/>
              <a:t>Tại</a:t>
            </a:r>
            <a:r>
              <a:rPr lang="en-US" sz="4400" dirty="0"/>
              <a:t> </a:t>
            </a:r>
            <a:r>
              <a:rPr lang="en-US" sz="4400" dirty="0" err="1"/>
              <a:t>sao</a:t>
            </a:r>
            <a:r>
              <a:rPr lang="en-US" sz="4400" dirty="0"/>
              <a:t> </a:t>
            </a:r>
            <a:r>
              <a:rPr lang="en-US" sz="4400" dirty="0" err="1"/>
              <a:t>có</a:t>
            </a:r>
            <a:r>
              <a:rPr lang="en-US" sz="4400" dirty="0"/>
              <a:t> </a:t>
            </a:r>
            <a:r>
              <a:rPr lang="en-US" sz="4400" dirty="0" err="1"/>
              <a:t>mục</a:t>
            </a:r>
            <a:r>
              <a:rPr lang="en-US" sz="4400" dirty="0"/>
              <a:t> </a:t>
            </a:r>
            <a:r>
              <a:rPr lang="en-US" sz="4400" dirty="0" err="1"/>
              <a:t>Hành</a:t>
            </a:r>
            <a:r>
              <a:rPr lang="en-US" sz="4400" dirty="0"/>
              <a:t> </a:t>
            </a:r>
            <a:r>
              <a:rPr lang="en-US" sz="4400" dirty="0" err="1"/>
              <a:t>động</a:t>
            </a:r>
            <a:r>
              <a:rPr lang="en-US" sz="4400" dirty="0"/>
              <a:t> </a:t>
            </a:r>
            <a:r>
              <a:rPr lang="en-US" sz="4400" dirty="0" err="1"/>
              <a:t>cốt</a:t>
            </a:r>
            <a:r>
              <a:rPr lang="en-US" sz="4400" dirty="0"/>
              <a:t> </a:t>
            </a:r>
            <a:r>
              <a:rPr lang="en-US" sz="4400" dirty="0" err="1"/>
              <a:t>lõi</a:t>
            </a:r>
            <a:r>
              <a:rPr lang="en-US" sz="4400" dirty="0"/>
              <a:t>? Nh</a:t>
            </a:r>
            <a:r>
              <a:rPr lang="vi-VN" sz="4400" dirty="0"/>
              <a:t>ư</a:t>
            </a:r>
            <a:r>
              <a:rPr lang="en-US" sz="4400" dirty="0"/>
              <a:t> </a:t>
            </a:r>
            <a:r>
              <a:rPr lang="en-US" sz="4400" dirty="0" err="1"/>
              <a:t>thế</a:t>
            </a:r>
            <a:r>
              <a:rPr lang="en-US" sz="4400" dirty="0"/>
              <a:t> </a:t>
            </a:r>
            <a:r>
              <a:rPr lang="en-US" sz="4400" dirty="0" err="1"/>
              <a:t>này</a:t>
            </a:r>
            <a:r>
              <a:rPr lang="en-US" sz="4400" dirty="0"/>
              <a:t> </a:t>
            </a:r>
            <a:r>
              <a:rPr lang="en-US" sz="4400" dirty="0" err="1"/>
              <a:t>có</a:t>
            </a:r>
            <a:r>
              <a:rPr lang="en-US" sz="4400" dirty="0"/>
              <a:t> </a:t>
            </a:r>
            <a:r>
              <a:rPr lang="en-US" sz="4400" dirty="0" err="1"/>
              <a:t>phải</a:t>
            </a:r>
            <a:r>
              <a:rPr lang="en-US" sz="4400" dirty="0"/>
              <a:t> </a:t>
            </a:r>
            <a:r>
              <a:rPr lang="en-US" sz="4400" dirty="0" err="1"/>
              <a:t>là</a:t>
            </a:r>
            <a:r>
              <a:rPr lang="en-US" sz="4400" dirty="0"/>
              <a:t> LĐ </a:t>
            </a:r>
            <a:r>
              <a:rPr lang="en-US" sz="4400" dirty="0" err="1"/>
              <a:t>áp</a:t>
            </a:r>
            <a:r>
              <a:rPr lang="en-US" sz="4400" dirty="0"/>
              <a:t> </a:t>
            </a:r>
            <a:r>
              <a:rPr lang="en-US" sz="4400" dirty="0" err="1"/>
              <a:t>đặt</a:t>
            </a:r>
            <a:r>
              <a:rPr lang="en-US" sz="4400" dirty="0"/>
              <a:t> </a:t>
            </a:r>
            <a:r>
              <a:rPr lang="en-US" sz="4400" dirty="0" err="1"/>
              <a:t>cách</a:t>
            </a:r>
            <a:r>
              <a:rPr lang="en-US" sz="4400" dirty="0"/>
              <a:t> </a:t>
            </a:r>
            <a:r>
              <a:rPr lang="en-US" sz="4400" dirty="0" err="1"/>
              <a:t>và</a:t>
            </a:r>
            <a:r>
              <a:rPr lang="en-US" sz="4400" dirty="0"/>
              <a:t> </a:t>
            </a:r>
            <a:r>
              <a:rPr lang="en-US" sz="4400" dirty="0" err="1"/>
              <a:t>triệt</a:t>
            </a:r>
            <a:r>
              <a:rPr lang="en-US" sz="4400" dirty="0"/>
              <a:t> </a:t>
            </a:r>
            <a:r>
              <a:rPr lang="en-US" sz="4400" dirty="0" err="1"/>
              <a:t>tiêu</a:t>
            </a:r>
            <a:r>
              <a:rPr lang="en-US" sz="4400" dirty="0"/>
              <a:t> </a:t>
            </a:r>
            <a:r>
              <a:rPr lang="en-US" sz="4400" dirty="0" err="1"/>
              <a:t>sự</a:t>
            </a:r>
            <a:r>
              <a:rPr lang="en-US" sz="4400" dirty="0"/>
              <a:t> </a:t>
            </a:r>
            <a:r>
              <a:rPr lang="en-US" sz="4400" dirty="0" err="1"/>
              <a:t>chủ</a:t>
            </a:r>
            <a:r>
              <a:rPr lang="en-US" sz="4400" dirty="0"/>
              <a:t> </a:t>
            </a:r>
            <a:r>
              <a:rPr lang="en-US" sz="4400" dirty="0" err="1"/>
              <a:t>động</a:t>
            </a:r>
            <a:r>
              <a:rPr lang="en-US" sz="4400" dirty="0"/>
              <a:t> </a:t>
            </a:r>
            <a:r>
              <a:rPr lang="en-US" sz="4400" dirty="0" err="1"/>
              <a:t>của</a:t>
            </a:r>
            <a:r>
              <a:rPr lang="en-US" sz="4400" dirty="0"/>
              <a:t> </a:t>
            </a:r>
            <a:r>
              <a:rPr lang="en-US" sz="4400" dirty="0" err="1"/>
              <a:t>cấp</a:t>
            </a:r>
            <a:r>
              <a:rPr lang="en-US" sz="4400" dirty="0"/>
              <a:t> d</a:t>
            </a:r>
            <a:r>
              <a:rPr lang="vi-VN" sz="4400" dirty="0"/>
              <a:t>ư</a:t>
            </a:r>
            <a:r>
              <a:rPr lang="en-US" sz="4400" dirty="0" err="1"/>
              <a:t>ới</a:t>
            </a:r>
            <a:r>
              <a:rPr lang="en-US" sz="4400" dirty="0"/>
              <a:t>/</a:t>
            </a:r>
            <a:r>
              <a:rPr lang="en-US" sz="4400" dirty="0" err="1"/>
              <a:t>nhân</a:t>
            </a:r>
            <a:r>
              <a:rPr lang="en-US" sz="4400" dirty="0"/>
              <a:t> </a:t>
            </a:r>
            <a:r>
              <a:rPr lang="en-US" sz="4400" dirty="0" err="1"/>
              <a:t>viên</a:t>
            </a:r>
            <a:r>
              <a:rPr lang="en-US" sz="4400" dirty="0"/>
              <a:t> hay </a:t>
            </a:r>
            <a:r>
              <a:rPr lang="en-US" sz="4400" dirty="0" err="1"/>
              <a:t>không</a:t>
            </a:r>
            <a:r>
              <a:rPr lang="en-US" sz="4400" dirty="0"/>
              <a:t>? Do </a:t>
            </a:r>
            <a:r>
              <a:rPr lang="en-US" sz="4400" dirty="0" err="1"/>
              <a:t>thời</a:t>
            </a:r>
            <a:r>
              <a:rPr lang="en-US" sz="4400" dirty="0"/>
              <a:t> l</a:t>
            </a:r>
            <a:r>
              <a:rPr lang="vi-VN" sz="4400" dirty="0"/>
              <a:t>ư</a:t>
            </a:r>
            <a:r>
              <a:rPr lang="en-US" sz="4400" dirty="0" err="1"/>
              <a:t>ợng</a:t>
            </a:r>
            <a:r>
              <a:rPr lang="en-US" sz="4400" dirty="0"/>
              <a:t> </a:t>
            </a:r>
            <a:r>
              <a:rPr lang="en-US" sz="4400" dirty="0" err="1"/>
              <a:t>họp</a:t>
            </a:r>
            <a:r>
              <a:rPr lang="en-US" sz="4400" dirty="0"/>
              <a:t> </a:t>
            </a:r>
            <a:r>
              <a:rPr lang="en-US" sz="4400" dirty="0" err="1"/>
              <a:t>th</a:t>
            </a:r>
            <a:r>
              <a:rPr lang="vi-VN" sz="4400" dirty="0"/>
              <a:t>ư</a:t>
            </a:r>
            <a:r>
              <a:rPr lang="en-US" sz="4400" dirty="0" err="1"/>
              <a:t>ờng</a:t>
            </a:r>
            <a:r>
              <a:rPr lang="en-US" sz="4400" dirty="0"/>
              <a:t> </a:t>
            </a:r>
            <a:r>
              <a:rPr lang="en-US" sz="4400" dirty="0" err="1"/>
              <a:t>ngắn</a:t>
            </a:r>
            <a:r>
              <a:rPr lang="en-US" sz="4400" dirty="0"/>
              <a:t>, </a:t>
            </a:r>
            <a:r>
              <a:rPr lang="en-US" sz="4400" dirty="0" err="1"/>
              <a:t>làm</a:t>
            </a:r>
            <a:r>
              <a:rPr lang="en-US" sz="4400" dirty="0"/>
              <a:t> </a:t>
            </a:r>
            <a:r>
              <a:rPr lang="en-US" sz="4400" dirty="0" err="1"/>
              <a:t>sao</a:t>
            </a:r>
            <a:r>
              <a:rPr lang="en-US" sz="4400" dirty="0"/>
              <a:t> </a:t>
            </a:r>
            <a:r>
              <a:rPr lang="en-US" sz="4400" dirty="0" err="1"/>
              <a:t>có</a:t>
            </a:r>
            <a:r>
              <a:rPr lang="en-US" sz="4400" dirty="0"/>
              <a:t> </a:t>
            </a:r>
            <a:r>
              <a:rPr lang="en-US" sz="4400" dirty="0" err="1"/>
              <a:t>thể</a:t>
            </a:r>
            <a:r>
              <a:rPr lang="en-US" sz="4400" dirty="0"/>
              <a:t> đ</a:t>
            </a:r>
            <a:r>
              <a:rPr lang="vi-VN" sz="4400" dirty="0"/>
              <a:t>ư</a:t>
            </a:r>
            <a:r>
              <a:rPr lang="en-US" sz="4400" dirty="0"/>
              <a:t>a ra </a:t>
            </a:r>
            <a:r>
              <a:rPr lang="en-US" sz="4400" dirty="0" err="1"/>
              <a:t>các</a:t>
            </a:r>
            <a:r>
              <a:rPr lang="en-US" sz="4400" dirty="0"/>
              <a:t> HĐCL </a:t>
            </a:r>
            <a:r>
              <a:rPr lang="en-US" sz="4400" dirty="0" err="1"/>
              <a:t>thật</a:t>
            </a:r>
            <a:r>
              <a:rPr lang="en-US" sz="4400" dirty="0"/>
              <a:t> S.M.A.R.T?</a:t>
            </a:r>
          </a:p>
          <a:p>
            <a:pPr marL="742950" indent="-742950">
              <a:buAutoNum type="arabicPeriod"/>
            </a:pPr>
            <a:r>
              <a:rPr lang="en-US" sz="4400" dirty="0" err="1"/>
              <a:t>Nếu</a:t>
            </a:r>
            <a:r>
              <a:rPr lang="en-US" sz="4400" dirty="0"/>
              <a:t> </a:t>
            </a:r>
            <a:r>
              <a:rPr lang="en-US" sz="4400" dirty="0" err="1"/>
              <a:t>thời</a:t>
            </a:r>
            <a:r>
              <a:rPr lang="en-US" sz="4400" dirty="0"/>
              <a:t> </a:t>
            </a:r>
            <a:r>
              <a:rPr lang="en-US" sz="4400" dirty="0" err="1"/>
              <a:t>hạn</a:t>
            </a:r>
            <a:r>
              <a:rPr lang="en-US" sz="4400" dirty="0"/>
              <a:t> </a:t>
            </a:r>
            <a:r>
              <a:rPr lang="en-US" sz="4400" dirty="0" err="1"/>
              <a:t>đề</a:t>
            </a:r>
            <a:r>
              <a:rPr lang="en-US" sz="4400" dirty="0"/>
              <a:t> ra </a:t>
            </a:r>
            <a:r>
              <a:rPr lang="en-US" sz="4400" dirty="0" err="1"/>
              <a:t>không</a:t>
            </a:r>
            <a:r>
              <a:rPr lang="en-US" sz="4400" dirty="0"/>
              <a:t> </a:t>
            </a:r>
            <a:r>
              <a:rPr lang="en-US" sz="4400" dirty="0" err="1"/>
              <a:t>đạt</a:t>
            </a:r>
            <a:r>
              <a:rPr lang="en-US" sz="4400" dirty="0"/>
              <a:t> </a:t>
            </a:r>
            <a:r>
              <a:rPr lang="en-US" sz="4400" dirty="0" err="1"/>
              <a:t>dù</a:t>
            </a:r>
            <a:r>
              <a:rPr lang="en-US" sz="4400" dirty="0"/>
              <a:t> </a:t>
            </a:r>
            <a:r>
              <a:rPr lang="en-US" sz="4400" dirty="0" err="1"/>
              <a:t>mọi</a:t>
            </a:r>
            <a:r>
              <a:rPr lang="en-US" sz="4400" dirty="0"/>
              <a:t> ng</a:t>
            </a:r>
            <a:r>
              <a:rPr lang="vi-VN" sz="4400" dirty="0"/>
              <a:t>ư</a:t>
            </a:r>
            <a:r>
              <a:rPr lang="en-US" sz="4400" dirty="0" err="1"/>
              <a:t>ời</a:t>
            </a:r>
            <a:r>
              <a:rPr lang="en-US" sz="4400" dirty="0"/>
              <a:t> </a:t>
            </a:r>
            <a:r>
              <a:rPr lang="en-US" sz="4400" dirty="0" err="1"/>
              <a:t>đã</a:t>
            </a:r>
            <a:r>
              <a:rPr lang="en-US" sz="4400" dirty="0"/>
              <a:t> </a:t>
            </a:r>
            <a:r>
              <a:rPr lang="en-US" sz="4400" dirty="0" err="1"/>
              <a:t>nỗ</a:t>
            </a:r>
            <a:r>
              <a:rPr lang="en-US" sz="4400" dirty="0"/>
              <a:t> </a:t>
            </a:r>
            <a:r>
              <a:rPr lang="en-US" sz="4400" dirty="0" err="1"/>
              <a:t>lực</a:t>
            </a:r>
            <a:r>
              <a:rPr lang="en-US" sz="4400" dirty="0"/>
              <a:t> </a:t>
            </a:r>
            <a:r>
              <a:rPr lang="en-US" sz="4400" dirty="0" err="1"/>
              <a:t>hết</a:t>
            </a:r>
            <a:r>
              <a:rPr lang="en-US" sz="4400" dirty="0"/>
              <a:t> </a:t>
            </a:r>
            <a:r>
              <a:rPr lang="en-US" sz="4400" dirty="0" err="1"/>
              <a:t>sức</a:t>
            </a:r>
            <a:r>
              <a:rPr lang="en-US" sz="4400" dirty="0"/>
              <a:t> </a:t>
            </a:r>
            <a:r>
              <a:rPr lang="en-US" sz="4400" dirty="0" err="1"/>
              <a:t>thì</a:t>
            </a:r>
            <a:r>
              <a:rPr lang="en-US" sz="4400" dirty="0"/>
              <a:t> </a:t>
            </a:r>
            <a:r>
              <a:rPr lang="en-US" sz="4400" dirty="0" err="1"/>
              <a:t>phải</a:t>
            </a:r>
            <a:r>
              <a:rPr lang="en-US" sz="4400" dirty="0"/>
              <a:t> </a:t>
            </a:r>
            <a:r>
              <a:rPr lang="en-US" sz="4400" dirty="0" err="1"/>
              <a:t>giải</a:t>
            </a:r>
            <a:r>
              <a:rPr lang="en-US" sz="4400" dirty="0"/>
              <a:t> </a:t>
            </a:r>
            <a:r>
              <a:rPr lang="en-US" sz="4400" dirty="0" err="1"/>
              <a:t>quyết</a:t>
            </a:r>
            <a:r>
              <a:rPr lang="en-US" sz="4400" dirty="0"/>
              <a:t> </a:t>
            </a:r>
            <a:r>
              <a:rPr lang="en-US" sz="4400" dirty="0" err="1"/>
              <a:t>thế</a:t>
            </a:r>
            <a:r>
              <a:rPr lang="en-US" sz="4400" dirty="0"/>
              <a:t> </a:t>
            </a:r>
            <a:r>
              <a:rPr lang="en-US" sz="4400" dirty="0" err="1"/>
              <a:t>nào</a:t>
            </a:r>
            <a:r>
              <a:rPr lang="en-US" sz="4400" dirty="0"/>
              <a:t>? </a:t>
            </a:r>
            <a:r>
              <a:rPr lang="en-US" sz="4400" dirty="0" err="1"/>
              <a:t>Không</a:t>
            </a:r>
            <a:r>
              <a:rPr lang="en-US" sz="4400" dirty="0"/>
              <a:t> </a:t>
            </a:r>
            <a:r>
              <a:rPr lang="en-US" sz="4400" dirty="0" err="1"/>
              <a:t>lẽ</a:t>
            </a:r>
            <a:r>
              <a:rPr lang="en-US" sz="4400" dirty="0"/>
              <a:t> </a:t>
            </a:r>
            <a:r>
              <a:rPr lang="en-US" sz="4400" dirty="0" err="1"/>
              <a:t>áp</a:t>
            </a:r>
            <a:r>
              <a:rPr lang="en-US" sz="4400" dirty="0"/>
              <a:t> </a:t>
            </a:r>
            <a:r>
              <a:rPr lang="en-US" sz="4400" dirty="0" err="1"/>
              <a:t>dụng</a:t>
            </a:r>
            <a:r>
              <a:rPr lang="en-US" sz="4400" dirty="0"/>
              <a:t> </a:t>
            </a:r>
            <a:r>
              <a:rPr lang="en-US" sz="4400" dirty="0" err="1"/>
              <a:t>hình</a:t>
            </a:r>
            <a:r>
              <a:rPr lang="en-US" sz="4400" dirty="0"/>
              <a:t> </a:t>
            </a:r>
            <a:r>
              <a:rPr lang="en-US" sz="4400" dirty="0" err="1"/>
              <a:t>phạt</a:t>
            </a:r>
            <a:r>
              <a:rPr lang="en-US" sz="4400" dirty="0"/>
              <a:t>?</a:t>
            </a:r>
          </a:p>
          <a:p>
            <a:pPr marL="742950" indent="-742950">
              <a:buAutoNum type="arabicPeriod"/>
            </a:pPr>
            <a:endParaRPr lang="en-US" sz="4400" dirty="0"/>
          </a:p>
          <a:p>
            <a:pPr marL="742950" indent="-742950">
              <a:buAutoNum type="arabicPeriod"/>
            </a:pPr>
            <a:endParaRPr lang="en-US" sz="4400" dirty="0"/>
          </a:p>
        </p:txBody>
      </p:sp>
    </p:spTree>
    <p:extLst>
      <p:ext uri="{BB962C8B-B14F-4D97-AF65-F5344CB8AC3E}">
        <p14:creationId xmlns:p14="http://schemas.microsoft.com/office/powerpoint/2010/main" val="762793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4473446" y="8664823"/>
            <a:ext cx="3244355" cy="3244355"/>
          </a:xfrm>
          <a:custGeom>
            <a:avLst/>
            <a:gdLst/>
            <a:ahLst/>
            <a:cxnLst/>
            <a:rect l="l" t="t" r="r" b="b"/>
            <a:pathLst>
              <a:path w="3244355" h="3244355">
                <a:moveTo>
                  <a:pt x="0" y="0"/>
                </a:moveTo>
                <a:lnTo>
                  <a:pt x="3244355" y="0"/>
                </a:lnTo>
                <a:lnTo>
                  <a:pt x="3244355" y="3244354"/>
                </a:lnTo>
                <a:lnTo>
                  <a:pt x="0" y="3244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105986" y="5928255"/>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03</a:t>
            </a:r>
          </a:p>
        </p:txBody>
      </p:sp>
      <p:sp>
        <p:nvSpPr>
          <p:cNvPr id="15" name="TextBox 15"/>
          <p:cNvSpPr txBox="1"/>
          <p:nvPr/>
        </p:nvSpPr>
        <p:spPr>
          <a:xfrm>
            <a:off x="2369932" y="3743965"/>
            <a:ext cx="6492832" cy="622927"/>
          </a:xfrm>
          <a:prstGeom prst="rect">
            <a:avLst/>
          </a:prstGeom>
        </p:spPr>
        <p:txBody>
          <a:bodyPr lIns="0" tIns="0" rIns="0" bIns="0" rtlCol="0" anchor="t">
            <a:spAutoFit/>
          </a:bodyPr>
          <a:lstStyle/>
          <a:p>
            <a:pPr algn="l">
              <a:lnSpc>
                <a:spcPts val="5077"/>
              </a:lnSpc>
            </a:pPr>
            <a:r>
              <a:rPr lang="en-US" sz="4000" dirty="0">
                <a:solidFill>
                  <a:srgbClr val="A32D2D"/>
                </a:solidFill>
                <a:latin typeface="Open Sans Extra Bold"/>
                <a:ea typeface="Open Sans Extra Bold"/>
                <a:cs typeface="Open Sans Extra Bold"/>
                <a:sym typeface="Open Sans Extra Bold"/>
              </a:rPr>
              <a:t> </a:t>
            </a:r>
            <a:endParaRPr lang="en-US" sz="4000" dirty="0">
              <a:solidFill>
                <a:srgbClr val="000000"/>
              </a:solidFill>
              <a:latin typeface="Open Sans Extra Bold"/>
              <a:ea typeface="Open Sans Extra Bold"/>
              <a:cs typeface="Open Sans Extra Bold"/>
              <a:sym typeface="Open Sans Extra Bold"/>
            </a:endParaRPr>
          </a:p>
        </p:txBody>
      </p:sp>
      <p:sp>
        <p:nvSpPr>
          <p:cNvPr id="16" name="TextBox 15">
            <a:extLst>
              <a:ext uri="{FF2B5EF4-FFF2-40B4-BE49-F238E27FC236}">
                <a16:creationId xmlns:a16="http://schemas.microsoft.com/office/drawing/2014/main" id="{73979942-1A06-4709-8900-CB4F9E93DE57}"/>
              </a:ext>
            </a:extLst>
          </p:cNvPr>
          <p:cNvSpPr txBox="1"/>
          <p:nvPr/>
        </p:nvSpPr>
        <p:spPr>
          <a:xfrm>
            <a:off x="2782188" y="1119051"/>
            <a:ext cx="13981811" cy="6186309"/>
          </a:xfrm>
          <a:prstGeom prst="rect">
            <a:avLst/>
          </a:prstGeom>
          <a:noFill/>
        </p:spPr>
        <p:txBody>
          <a:bodyPr wrap="square" rtlCol="0">
            <a:spAutoFit/>
          </a:bodyPr>
          <a:lstStyle/>
          <a:p>
            <a:r>
              <a:rPr lang="en-US" sz="4400" dirty="0"/>
              <a:t>6. </a:t>
            </a:r>
            <a:r>
              <a:rPr lang="en-US" sz="4400" dirty="0" err="1"/>
              <a:t>Tại</a:t>
            </a:r>
            <a:r>
              <a:rPr lang="en-US" sz="4400" dirty="0"/>
              <a:t> </a:t>
            </a:r>
            <a:r>
              <a:rPr lang="en-US" sz="4400" dirty="0" err="1"/>
              <a:t>sao</a:t>
            </a:r>
            <a:r>
              <a:rPr lang="en-US" sz="4400" dirty="0"/>
              <a:t> </a:t>
            </a:r>
            <a:r>
              <a:rPr lang="en-US" sz="4400" dirty="0" err="1"/>
              <a:t>phải</a:t>
            </a:r>
            <a:r>
              <a:rPr lang="en-US" sz="4400" dirty="0"/>
              <a:t> </a:t>
            </a:r>
            <a:r>
              <a:rPr lang="en-US" sz="4400" dirty="0" err="1"/>
              <a:t>áp</a:t>
            </a:r>
            <a:r>
              <a:rPr lang="en-US" sz="4400" dirty="0"/>
              <a:t> </a:t>
            </a:r>
            <a:r>
              <a:rPr lang="en-US" sz="4400" dirty="0" err="1"/>
              <a:t>dụng</a:t>
            </a:r>
            <a:r>
              <a:rPr lang="en-US" sz="4400" dirty="0"/>
              <a:t> c</a:t>
            </a:r>
            <a:r>
              <a:rPr lang="vi-VN" sz="4400" dirty="0"/>
              <a:t>ơ</a:t>
            </a:r>
            <a:r>
              <a:rPr lang="en-US" sz="4400" dirty="0"/>
              <a:t> </a:t>
            </a:r>
            <a:r>
              <a:rPr lang="en-US" sz="4400" dirty="0" err="1"/>
              <a:t>chế</a:t>
            </a:r>
            <a:r>
              <a:rPr lang="en-US" sz="4400" dirty="0"/>
              <a:t> </a:t>
            </a:r>
            <a:r>
              <a:rPr lang="en-US" sz="4400" dirty="0" err="1"/>
              <a:t>th</a:t>
            </a:r>
            <a:r>
              <a:rPr lang="vi-VN" sz="4400" dirty="0"/>
              <a:t>ư</a:t>
            </a:r>
            <a:r>
              <a:rPr lang="en-US" sz="4400" dirty="0" err="1"/>
              <a:t>ởng</a:t>
            </a:r>
            <a:r>
              <a:rPr lang="en-US" sz="4400" dirty="0"/>
              <a:t> </a:t>
            </a:r>
            <a:r>
              <a:rPr lang="en-US" sz="4400" dirty="0" err="1"/>
              <a:t>phạt</a:t>
            </a:r>
            <a:r>
              <a:rPr lang="en-US" sz="4400" dirty="0"/>
              <a:t> </a:t>
            </a:r>
            <a:r>
              <a:rPr lang="en-US" sz="4400" dirty="0" err="1"/>
              <a:t>tại</a:t>
            </a:r>
            <a:r>
              <a:rPr lang="en-US" sz="4400" dirty="0"/>
              <a:t> QC </a:t>
            </a:r>
            <a:r>
              <a:rPr lang="en-US" sz="4400" dirty="0" err="1"/>
              <a:t>này</a:t>
            </a:r>
            <a:r>
              <a:rPr lang="en-US" sz="4400" dirty="0"/>
              <a:t>? </a:t>
            </a:r>
            <a:r>
              <a:rPr lang="en-US" sz="4400" dirty="0" err="1"/>
              <a:t>Tại</a:t>
            </a:r>
            <a:r>
              <a:rPr lang="en-US" sz="4400" dirty="0"/>
              <a:t> </a:t>
            </a:r>
            <a:r>
              <a:rPr lang="en-US" sz="4400" dirty="0" err="1"/>
              <a:t>sao</a:t>
            </a:r>
            <a:r>
              <a:rPr lang="en-US" sz="4400" dirty="0"/>
              <a:t> </a:t>
            </a:r>
            <a:r>
              <a:rPr lang="en-US" sz="4400" dirty="0" err="1"/>
              <a:t>không</a:t>
            </a:r>
            <a:r>
              <a:rPr lang="en-US" sz="4400" dirty="0"/>
              <a:t> </a:t>
            </a:r>
            <a:r>
              <a:rPr lang="en-US" sz="4400" dirty="0" err="1"/>
              <a:t>khuyến</a:t>
            </a:r>
            <a:r>
              <a:rPr lang="en-US" sz="4400" dirty="0"/>
              <a:t> </a:t>
            </a:r>
            <a:r>
              <a:rPr lang="en-US" sz="4400" dirty="0" err="1"/>
              <a:t>khích</a:t>
            </a:r>
            <a:r>
              <a:rPr lang="en-US" sz="4400" dirty="0"/>
              <a:t> </a:t>
            </a:r>
            <a:r>
              <a:rPr lang="en-US" sz="4400" dirty="0" err="1"/>
              <a:t>mà</a:t>
            </a:r>
            <a:r>
              <a:rPr lang="en-US" sz="4400" dirty="0"/>
              <a:t> </a:t>
            </a:r>
            <a:r>
              <a:rPr lang="en-US" sz="4400" dirty="0" err="1"/>
              <a:t>cố</a:t>
            </a:r>
            <a:r>
              <a:rPr lang="en-US" sz="4400" dirty="0"/>
              <a:t> </a:t>
            </a:r>
            <a:r>
              <a:rPr lang="en-US" sz="4400" dirty="0" err="1"/>
              <a:t>áp</a:t>
            </a:r>
            <a:r>
              <a:rPr lang="en-US" sz="4400" dirty="0"/>
              <a:t> </a:t>
            </a:r>
            <a:r>
              <a:rPr lang="en-US" sz="4400" dirty="0" err="1"/>
              <a:t>đặt</a:t>
            </a:r>
            <a:r>
              <a:rPr lang="en-US" sz="4400" dirty="0"/>
              <a:t>?</a:t>
            </a:r>
          </a:p>
          <a:p>
            <a:r>
              <a:rPr lang="en-US" sz="4400" dirty="0"/>
              <a:t>7. </a:t>
            </a:r>
            <a:r>
              <a:rPr lang="en-US" sz="4400" dirty="0" err="1"/>
              <a:t>Trường</a:t>
            </a:r>
            <a:r>
              <a:rPr lang="en-US" sz="4400" dirty="0"/>
              <a:t> </a:t>
            </a:r>
            <a:r>
              <a:rPr lang="en-US" sz="4400" dirty="0" err="1"/>
              <a:t>hợp</a:t>
            </a:r>
            <a:r>
              <a:rPr lang="en-US" sz="4400" dirty="0"/>
              <a:t> </a:t>
            </a:r>
            <a:r>
              <a:rPr lang="en-US" sz="4400" dirty="0" err="1"/>
              <a:t>làm</a:t>
            </a:r>
            <a:r>
              <a:rPr lang="en-US" sz="4400" dirty="0"/>
              <a:t> </a:t>
            </a:r>
            <a:r>
              <a:rPr lang="en-US" sz="4400" dirty="0" err="1"/>
              <a:t>tốt</a:t>
            </a:r>
            <a:r>
              <a:rPr lang="en-US" sz="4400" dirty="0"/>
              <a:t> </a:t>
            </a:r>
            <a:r>
              <a:rPr lang="en-US" sz="4400" dirty="0" err="1"/>
              <a:t>có</a:t>
            </a:r>
            <a:r>
              <a:rPr lang="en-US" sz="4400" dirty="0"/>
              <a:t> </a:t>
            </a:r>
            <a:r>
              <a:rPr lang="en-US" sz="4400" dirty="0" err="1"/>
              <a:t>thể</a:t>
            </a:r>
            <a:r>
              <a:rPr lang="en-US" sz="4400" dirty="0"/>
              <a:t> </a:t>
            </a:r>
            <a:r>
              <a:rPr lang="en-US" sz="4400" dirty="0" err="1"/>
              <a:t>th</a:t>
            </a:r>
            <a:r>
              <a:rPr lang="vi-VN" sz="4400" dirty="0"/>
              <a:t>ư</a:t>
            </a:r>
            <a:r>
              <a:rPr lang="en-US" sz="4400" dirty="0" err="1"/>
              <a:t>ởng</a:t>
            </a:r>
            <a:r>
              <a:rPr lang="en-US" sz="4400" dirty="0"/>
              <a:t> </a:t>
            </a:r>
            <a:r>
              <a:rPr lang="en-US" sz="4400" dirty="0" err="1"/>
              <a:t>mạnh</a:t>
            </a:r>
            <a:r>
              <a:rPr lang="en-US" sz="4400" dirty="0"/>
              <a:t> h</a:t>
            </a:r>
            <a:r>
              <a:rPr lang="vi-VN" sz="4400" dirty="0"/>
              <a:t>ơ</a:t>
            </a:r>
            <a:r>
              <a:rPr lang="en-US" sz="4400" dirty="0"/>
              <a:t>n </a:t>
            </a:r>
            <a:r>
              <a:rPr lang="en-US" sz="4400" dirty="0" err="1"/>
              <a:t>những</a:t>
            </a:r>
            <a:r>
              <a:rPr lang="en-US" sz="4400" dirty="0"/>
              <a:t> </a:t>
            </a:r>
            <a:r>
              <a:rPr lang="en-US" sz="4400" dirty="0" err="1"/>
              <a:t>gì</a:t>
            </a:r>
            <a:r>
              <a:rPr lang="en-US" sz="4400" dirty="0"/>
              <a:t> </a:t>
            </a:r>
            <a:r>
              <a:rPr lang="en-US" sz="4400" dirty="0" err="1"/>
              <a:t>áp</a:t>
            </a:r>
            <a:r>
              <a:rPr lang="en-US" sz="4400" dirty="0"/>
              <a:t> </a:t>
            </a:r>
            <a:r>
              <a:rPr lang="en-US" sz="4400" dirty="0" err="1"/>
              <a:t>dụng</a:t>
            </a:r>
            <a:r>
              <a:rPr lang="en-US" sz="4400" dirty="0"/>
              <a:t> </a:t>
            </a:r>
            <a:r>
              <a:rPr lang="en-US" sz="4400" dirty="0" err="1"/>
              <a:t>trong</a:t>
            </a:r>
            <a:r>
              <a:rPr lang="en-US" sz="4400" dirty="0"/>
              <a:t> QC?</a:t>
            </a:r>
          </a:p>
          <a:p>
            <a:r>
              <a:rPr lang="vi-VN" sz="4400" dirty="0"/>
              <a:t>8. Đề nghị triển khai phần mềm thống nhất để quản lý nhiệm vụ/ công việc hiệu quả (CMB)</a:t>
            </a:r>
          </a:p>
          <a:p>
            <a:endParaRPr lang="en-US" sz="4400" dirty="0"/>
          </a:p>
          <a:p>
            <a:endParaRPr lang="en-US" sz="4400" dirty="0"/>
          </a:p>
          <a:p>
            <a:pPr marL="742950" indent="-742950">
              <a:buAutoNum type="arabicPeriod"/>
            </a:pPr>
            <a:endParaRPr lang="en-US" sz="4400" dirty="0"/>
          </a:p>
        </p:txBody>
      </p:sp>
    </p:spTree>
    <p:extLst>
      <p:ext uri="{BB962C8B-B14F-4D97-AF65-F5344CB8AC3E}">
        <p14:creationId xmlns:p14="http://schemas.microsoft.com/office/powerpoint/2010/main" val="1751615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2137514" y="1983043"/>
            <a:ext cx="12848516" cy="6320914"/>
            <a:chOff x="0" y="0"/>
            <a:chExt cx="17131354" cy="8427885"/>
          </a:xfrm>
        </p:grpSpPr>
        <p:sp>
          <p:nvSpPr>
            <p:cNvPr id="4" name="TextBox 4"/>
            <p:cNvSpPr txBox="1"/>
            <p:nvPr/>
          </p:nvSpPr>
          <p:spPr>
            <a:xfrm rot="-592460">
              <a:off x="204939" y="1711106"/>
              <a:ext cx="16508729" cy="3168521"/>
            </a:xfrm>
            <a:prstGeom prst="rect">
              <a:avLst/>
            </a:prstGeom>
          </p:spPr>
          <p:txBody>
            <a:bodyPr lIns="0" tIns="0" rIns="0" bIns="0" rtlCol="0" anchor="t">
              <a:spAutoFit/>
            </a:bodyPr>
            <a:lstStyle/>
            <a:p>
              <a:pPr algn="ctr">
                <a:lnSpc>
                  <a:spcPts val="17258"/>
                </a:lnSpc>
                <a:spcBef>
                  <a:spcPct val="0"/>
                </a:spcBef>
              </a:pPr>
              <a:r>
                <a:rPr lang="en-US" sz="17258">
                  <a:solidFill>
                    <a:srgbClr val="F6F3E4"/>
                  </a:solidFill>
                  <a:latin typeface="Bukhari Script"/>
                  <a:ea typeface="Bukhari Script"/>
                  <a:cs typeface="Bukhari Script"/>
                  <a:sym typeface="Bukhari Script"/>
                </a:rPr>
                <a:t>Thank</a:t>
              </a:r>
            </a:p>
          </p:txBody>
        </p:sp>
        <p:sp>
          <p:nvSpPr>
            <p:cNvPr id="5" name="TextBox 5"/>
            <p:cNvSpPr txBox="1"/>
            <p:nvPr/>
          </p:nvSpPr>
          <p:spPr>
            <a:xfrm rot="-515361">
              <a:off x="1989223" y="4469089"/>
              <a:ext cx="15013224" cy="2853673"/>
            </a:xfrm>
            <a:prstGeom prst="rect">
              <a:avLst/>
            </a:prstGeom>
          </p:spPr>
          <p:txBody>
            <a:bodyPr lIns="0" tIns="0" rIns="0" bIns="0" rtlCol="0" anchor="t">
              <a:spAutoFit/>
            </a:bodyPr>
            <a:lstStyle/>
            <a:p>
              <a:pPr algn="ctr">
                <a:lnSpc>
                  <a:spcPts val="15532"/>
                </a:lnSpc>
                <a:spcBef>
                  <a:spcPct val="0"/>
                </a:spcBef>
              </a:pPr>
              <a:r>
                <a:rPr lang="en-US" sz="15532">
                  <a:solidFill>
                    <a:srgbClr val="F6F3E4"/>
                  </a:solidFill>
                  <a:latin typeface="Bukhari Script"/>
                  <a:ea typeface="Bukhari Script"/>
                  <a:cs typeface="Bukhari Script"/>
                  <a:sym typeface="Bukhari Script"/>
                </a:rPr>
                <a:t>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2446585" y="3556384"/>
            <a:ext cx="6462346" cy="963157"/>
            <a:chOff x="0" y="0"/>
            <a:chExt cx="1702017" cy="253671"/>
          </a:xfrm>
        </p:grpSpPr>
        <p:sp>
          <p:nvSpPr>
            <p:cNvPr id="3" name="Freeform 3"/>
            <p:cNvSpPr/>
            <p:nvPr/>
          </p:nvSpPr>
          <p:spPr>
            <a:xfrm>
              <a:off x="0" y="0"/>
              <a:ext cx="1702017" cy="253671"/>
            </a:xfrm>
            <a:custGeom>
              <a:avLst/>
              <a:gdLst/>
              <a:ahLst/>
              <a:cxnLst/>
              <a:rect l="l" t="t" r="r" b="b"/>
              <a:pathLst>
                <a:path w="1702017" h="253671">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txBody>
            <a:bodyPr/>
            <a:lstStyle/>
            <a:p>
              <a:endParaRPr lang="en-US"/>
            </a:p>
          </p:txBody>
        </p:sp>
        <p:sp>
          <p:nvSpPr>
            <p:cNvPr id="4" name="TextBox 4"/>
            <p:cNvSpPr txBox="1"/>
            <p:nvPr/>
          </p:nvSpPr>
          <p:spPr>
            <a:xfrm>
              <a:off x="0" y="-47625"/>
              <a:ext cx="1702017" cy="30129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46585" y="5280234"/>
            <a:ext cx="6462346" cy="963157"/>
            <a:chOff x="0" y="0"/>
            <a:chExt cx="1702017" cy="253671"/>
          </a:xfrm>
        </p:grpSpPr>
        <p:sp>
          <p:nvSpPr>
            <p:cNvPr id="6" name="Freeform 6"/>
            <p:cNvSpPr/>
            <p:nvPr/>
          </p:nvSpPr>
          <p:spPr>
            <a:xfrm>
              <a:off x="0" y="0"/>
              <a:ext cx="1702017" cy="253671"/>
            </a:xfrm>
            <a:custGeom>
              <a:avLst/>
              <a:gdLst/>
              <a:ahLst/>
              <a:cxnLst/>
              <a:rect l="l" t="t" r="r" b="b"/>
              <a:pathLst>
                <a:path w="1702017" h="253671">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txBody>
            <a:bodyPr/>
            <a:lstStyle/>
            <a:p>
              <a:endParaRPr lang="en-US"/>
            </a:p>
          </p:txBody>
        </p:sp>
        <p:sp>
          <p:nvSpPr>
            <p:cNvPr id="7" name="TextBox 7"/>
            <p:cNvSpPr txBox="1"/>
            <p:nvPr/>
          </p:nvSpPr>
          <p:spPr>
            <a:xfrm>
              <a:off x="0" y="-47625"/>
              <a:ext cx="1702017" cy="3012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446585" y="7014916"/>
            <a:ext cx="6462346" cy="963157"/>
            <a:chOff x="0" y="0"/>
            <a:chExt cx="1702017" cy="253671"/>
          </a:xfrm>
        </p:grpSpPr>
        <p:sp>
          <p:nvSpPr>
            <p:cNvPr id="9" name="Freeform 9"/>
            <p:cNvSpPr/>
            <p:nvPr/>
          </p:nvSpPr>
          <p:spPr>
            <a:xfrm>
              <a:off x="0" y="0"/>
              <a:ext cx="1702017" cy="253671"/>
            </a:xfrm>
            <a:custGeom>
              <a:avLst/>
              <a:gdLst/>
              <a:ahLst/>
              <a:cxnLst/>
              <a:rect l="l" t="t" r="r" b="b"/>
              <a:pathLst>
                <a:path w="1702017" h="253671">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txBody>
            <a:bodyPr/>
            <a:lstStyle/>
            <a:p>
              <a:endParaRPr lang="en-US"/>
            </a:p>
          </p:txBody>
        </p:sp>
        <p:sp>
          <p:nvSpPr>
            <p:cNvPr id="10" name="TextBox 10"/>
            <p:cNvSpPr txBox="1"/>
            <p:nvPr/>
          </p:nvSpPr>
          <p:spPr>
            <a:xfrm>
              <a:off x="0" y="-47625"/>
              <a:ext cx="1702017" cy="30129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863029" y="3555310"/>
            <a:ext cx="6462346" cy="947436"/>
            <a:chOff x="0" y="0"/>
            <a:chExt cx="1702017" cy="249531"/>
          </a:xfrm>
        </p:grpSpPr>
        <p:sp>
          <p:nvSpPr>
            <p:cNvPr id="12" name="Freeform 12"/>
            <p:cNvSpPr/>
            <p:nvPr/>
          </p:nvSpPr>
          <p:spPr>
            <a:xfrm>
              <a:off x="0" y="0"/>
              <a:ext cx="1702017" cy="249531"/>
            </a:xfrm>
            <a:custGeom>
              <a:avLst/>
              <a:gdLst/>
              <a:ahLst/>
              <a:cxnLst/>
              <a:rect l="l" t="t" r="r" b="b"/>
              <a:pathLst>
                <a:path w="1702017" h="249531">
                  <a:moveTo>
                    <a:pt x="61098" y="0"/>
                  </a:moveTo>
                  <a:lnTo>
                    <a:pt x="1640919" y="0"/>
                  </a:lnTo>
                  <a:cubicBezTo>
                    <a:pt x="1674663" y="0"/>
                    <a:pt x="1702017" y="27355"/>
                    <a:pt x="1702017" y="61098"/>
                  </a:cubicBezTo>
                  <a:lnTo>
                    <a:pt x="1702017" y="188432"/>
                  </a:lnTo>
                  <a:cubicBezTo>
                    <a:pt x="1702017" y="204637"/>
                    <a:pt x="1695580" y="220177"/>
                    <a:pt x="1684122" y="231635"/>
                  </a:cubicBezTo>
                  <a:cubicBezTo>
                    <a:pt x="1672664" y="243093"/>
                    <a:pt x="1657123" y="249531"/>
                    <a:pt x="1640919" y="249531"/>
                  </a:cubicBezTo>
                  <a:lnTo>
                    <a:pt x="61098" y="249531"/>
                  </a:lnTo>
                  <a:cubicBezTo>
                    <a:pt x="44894" y="249531"/>
                    <a:pt x="29353" y="243093"/>
                    <a:pt x="17895" y="231635"/>
                  </a:cubicBezTo>
                  <a:cubicBezTo>
                    <a:pt x="6437" y="220177"/>
                    <a:pt x="0" y="204637"/>
                    <a:pt x="0" y="188432"/>
                  </a:cubicBezTo>
                  <a:lnTo>
                    <a:pt x="0" y="61098"/>
                  </a:lnTo>
                  <a:cubicBezTo>
                    <a:pt x="0" y="44894"/>
                    <a:pt x="6437" y="29353"/>
                    <a:pt x="17895" y="17895"/>
                  </a:cubicBezTo>
                  <a:cubicBezTo>
                    <a:pt x="29353" y="6437"/>
                    <a:pt x="44894" y="0"/>
                    <a:pt x="61098" y="0"/>
                  </a:cubicBezTo>
                  <a:close/>
                </a:path>
              </a:pathLst>
            </a:custGeom>
            <a:solidFill>
              <a:srgbClr val="5D7F4E"/>
            </a:solidFill>
          </p:spPr>
          <p:txBody>
            <a:bodyPr/>
            <a:lstStyle/>
            <a:p>
              <a:endParaRPr lang="en-US"/>
            </a:p>
          </p:txBody>
        </p:sp>
        <p:sp>
          <p:nvSpPr>
            <p:cNvPr id="13" name="TextBox 13"/>
            <p:cNvSpPr txBox="1"/>
            <p:nvPr/>
          </p:nvSpPr>
          <p:spPr>
            <a:xfrm>
              <a:off x="0" y="-47625"/>
              <a:ext cx="1702017" cy="29715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962625" y="3466550"/>
            <a:ext cx="1142825" cy="114282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F86"/>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962625" y="5190400"/>
            <a:ext cx="1142825" cy="1142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F86"/>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962625" y="6923775"/>
            <a:ext cx="1142825" cy="114282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F86"/>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379069" y="3466550"/>
            <a:ext cx="1142825" cy="114282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F86"/>
            </a:solidFill>
          </p:spPr>
          <p:txBody>
            <a:bodyPr/>
            <a:lstStyle/>
            <a:p>
              <a:endParaRPr lang="en-US"/>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863029" y="5280234"/>
            <a:ext cx="6462346" cy="963157"/>
            <a:chOff x="0" y="0"/>
            <a:chExt cx="1702017" cy="253671"/>
          </a:xfrm>
        </p:grpSpPr>
        <p:sp>
          <p:nvSpPr>
            <p:cNvPr id="27" name="Freeform 27"/>
            <p:cNvSpPr/>
            <p:nvPr/>
          </p:nvSpPr>
          <p:spPr>
            <a:xfrm>
              <a:off x="0" y="0"/>
              <a:ext cx="1702017" cy="253671"/>
            </a:xfrm>
            <a:custGeom>
              <a:avLst/>
              <a:gdLst/>
              <a:ahLst/>
              <a:cxnLst/>
              <a:rect l="l" t="t" r="r" b="b"/>
              <a:pathLst>
                <a:path w="1702017" h="253671">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txBody>
            <a:bodyPr/>
            <a:lstStyle/>
            <a:p>
              <a:endParaRPr lang="en-US"/>
            </a:p>
          </p:txBody>
        </p:sp>
        <p:sp>
          <p:nvSpPr>
            <p:cNvPr id="28" name="TextBox 28"/>
            <p:cNvSpPr txBox="1"/>
            <p:nvPr/>
          </p:nvSpPr>
          <p:spPr>
            <a:xfrm>
              <a:off x="0" y="-47625"/>
              <a:ext cx="1702017" cy="301296"/>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9863029" y="7014916"/>
            <a:ext cx="6462346" cy="963157"/>
            <a:chOff x="0" y="0"/>
            <a:chExt cx="1702017" cy="253671"/>
          </a:xfrm>
        </p:grpSpPr>
        <p:sp>
          <p:nvSpPr>
            <p:cNvPr id="30" name="Freeform 30"/>
            <p:cNvSpPr/>
            <p:nvPr/>
          </p:nvSpPr>
          <p:spPr>
            <a:xfrm>
              <a:off x="0" y="0"/>
              <a:ext cx="1702017" cy="253671"/>
            </a:xfrm>
            <a:custGeom>
              <a:avLst/>
              <a:gdLst/>
              <a:ahLst/>
              <a:cxnLst/>
              <a:rect l="l" t="t" r="r" b="b"/>
              <a:pathLst>
                <a:path w="1702017" h="253671">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txBody>
            <a:bodyPr/>
            <a:lstStyle/>
            <a:p>
              <a:endParaRPr lang="en-US"/>
            </a:p>
          </p:txBody>
        </p:sp>
        <p:sp>
          <p:nvSpPr>
            <p:cNvPr id="31" name="TextBox 31"/>
            <p:cNvSpPr txBox="1"/>
            <p:nvPr/>
          </p:nvSpPr>
          <p:spPr>
            <a:xfrm>
              <a:off x="0" y="-47625"/>
              <a:ext cx="1702017" cy="301296"/>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9379069" y="5190400"/>
            <a:ext cx="1142825" cy="114282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F86"/>
            </a:solidFill>
          </p:spPr>
          <p:txBody>
            <a:bodyPr/>
            <a:lstStyle/>
            <a:p>
              <a:endParaRPr lang="en-US"/>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9379069" y="6923775"/>
            <a:ext cx="1142825" cy="114282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AF86"/>
            </a:solidFill>
          </p:spPr>
          <p:txBody>
            <a:bodyPr/>
            <a:lstStyle/>
            <a:p>
              <a:endParaRPr lang="en-US"/>
            </a:p>
          </p:txBody>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8" name="Freeform 38"/>
          <p:cNvSpPr/>
          <p:nvPr/>
        </p:nvSpPr>
        <p:spPr>
          <a:xfrm>
            <a:off x="-1068885" y="7889461"/>
            <a:ext cx="2726055" cy="4114800"/>
          </a:xfrm>
          <a:custGeom>
            <a:avLst/>
            <a:gdLst/>
            <a:ahLst/>
            <a:cxnLst/>
            <a:rect l="l" t="t" r="r" b="b"/>
            <a:pathLst>
              <a:path w="2726055" h="4114800">
                <a:moveTo>
                  <a:pt x="0" y="0"/>
                </a:moveTo>
                <a:lnTo>
                  <a:pt x="2726055" y="0"/>
                </a:lnTo>
                <a:lnTo>
                  <a:pt x="272605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9" name="TextBox 39"/>
          <p:cNvSpPr txBox="1"/>
          <p:nvPr/>
        </p:nvSpPr>
        <p:spPr>
          <a:xfrm>
            <a:off x="2369067" y="895350"/>
            <a:ext cx="13549866" cy="1136871"/>
          </a:xfrm>
          <a:prstGeom prst="rect">
            <a:avLst/>
          </a:prstGeom>
        </p:spPr>
        <p:txBody>
          <a:bodyPr lIns="0" tIns="0" rIns="0" bIns="0" rtlCol="0" anchor="t">
            <a:spAutoFit/>
          </a:bodyPr>
          <a:lstStyle/>
          <a:p>
            <a:pPr algn="ctr">
              <a:lnSpc>
                <a:spcPts val="9262"/>
              </a:lnSpc>
            </a:pPr>
            <a:r>
              <a:rPr lang="en-US" sz="6616" b="1" dirty="0">
                <a:solidFill>
                  <a:srgbClr val="FFFFFF"/>
                </a:solidFill>
                <a:ea typeface="Aleo"/>
                <a:cs typeface="Aleo"/>
                <a:sym typeface="Aleo"/>
              </a:rPr>
              <a:t>QUẢN TRỊ S.M.A.R.T</a:t>
            </a:r>
          </a:p>
        </p:txBody>
      </p:sp>
      <p:sp>
        <p:nvSpPr>
          <p:cNvPr id="40" name="TextBox 40"/>
          <p:cNvSpPr txBox="1"/>
          <p:nvPr/>
        </p:nvSpPr>
        <p:spPr>
          <a:xfrm>
            <a:off x="3153347" y="3601110"/>
            <a:ext cx="5564812" cy="705576"/>
          </a:xfrm>
          <a:prstGeom prst="rect">
            <a:avLst/>
          </a:prstGeom>
        </p:spPr>
        <p:txBody>
          <a:bodyPr lIns="0" tIns="0" rIns="0" bIns="0" rtlCol="0" anchor="t">
            <a:spAutoFit/>
          </a:bodyPr>
          <a:lstStyle/>
          <a:p>
            <a:pPr algn="ctr">
              <a:lnSpc>
                <a:spcPts val="5734"/>
              </a:lnSpc>
            </a:pPr>
            <a:r>
              <a:rPr lang="en-US" sz="4096">
                <a:solidFill>
                  <a:srgbClr val="FFFFFF"/>
                </a:solidFill>
                <a:latin typeface="Maven Pro Regular"/>
                <a:ea typeface="Maven Pro Regular"/>
                <a:cs typeface="Maven Pro Regular"/>
                <a:sym typeface="Maven Pro Regular"/>
              </a:rPr>
              <a:t>Mục  tiêu</a:t>
            </a:r>
          </a:p>
        </p:txBody>
      </p:sp>
      <p:sp>
        <p:nvSpPr>
          <p:cNvPr id="41" name="TextBox 41"/>
          <p:cNvSpPr txBox="1"/>
          <p:nvPr/>
        </p:nvSpPr>
        <p:spPr>
          <a:xfrm>
            <a:off x="3057825" y="5325478"/>
            <a:ext cx="5660334" cy="705576"/>
          </a:xfrm>
          <a:prstGeom prst="rect">
            <a:avLst/>
          </a:prstGeom>
        </p:spPr>
        <p:txBody>
          <a:bodyPr lIns="0" tIns="0" rIns="0" bIns="0" rtlCol="0" anchor="t">
            <a:spAutoFit/>
          </a:bodyPr>
          <a:lstStyle/>
          <a:p>
            <a:pPr algn="ctr">
              <a:lnSpc>
                <a:spcPts val="5734"/>
              </a:lnSpc>
            </a:pPr>
            <a:r>
              <a:rPr lang="en-US" sz="4096">
                <a:solidFill>
                  <a:srgbClr val="FFFFFF"/>
                </a:solidFill>
                <a:latin typeface="Maven Pro Regular"/>
                <a:ea typeface="Maven Pro Regular"/>
                <a:cs typeface="Maven Pro Regular"/>
                <a:sym typeface="Maven Pro Regular"/>
              </a:rPr>
              <a:t>Đối tượng áp dụng</a:t>
            </a:r>
          </a:p>
        </p:txBody>
      </p:sp>
      <p:sp>
        <p:nvSpPr>
          <p:cNvPr id="42" name="TextBox 42"/>
          <p:cNvSpPr txBox="1"/>
          <p:nvPr/>
        </p:nvSpPr>
        <p:spPr>
          <a:xfrm>
            <a:off x="2967435" y="7091415"/>
            <a:ext cx="6043416" cy="679541"/>
          </a:xfrm>
          <a:prstGeom prst="rect">
            <a:avLst/>
          </a:prstGeom>
        </p:spPr>
        <p:txBody>
          <a:bodyPr lIns="0" tIns="0" rIns="0" bIns="0" rtlCol="0" anchor="t">
            <a:spAutoFit/>
          </a:bodyPr>
          <a:lstStyle/>
          <a:p>
            <a:pPr algn="ctr">
              <a:lnSpc>
                <a:spcPts val="5594"/>
              </a:lnSpc>
            </a:pPr>
            <a:r>
              <a:rPr lang="en-US" sz="3996">
                <a:solidFill>
                  <a:srgbClr val="FFFFFF"/>
                </a:solidFill>
                <a:latin typeface="Maven Pro Regular"/>
                <a:ea typeface="Maven Pro Regular"/>
                <a:cs typeface="Maven Pro Regular"/>
                <a:sym typeface="Maven Pro Regular"/>
              </a:rPr>
              <a:t>Các nguyên tắc cốt lõi</a:t>
            </a:r>
          </a:p>
        </p:txBody>
      </p:sp>
      <p:sp>
        <p:nvSpPr>
          <p:cNvPr id="43" name="TextBox 43"/>
          <p:cNvSpPr txBox="1"/>
          <p:nvPr/>
        </p:nvSpPr>
        <p:spPr>
          <a:xfrm>
            <a:off x="10336255" y="3623958"/>
            <a:ext cx="5430559" cy="705576"/>
          </a:xfrm>
          <a:prstGeom prst="rect">
            <a:avLst/>
          </a:prstGeom>
        </p:spPr>
        <p:txBody>
          <a:bodyPr lIns="0" tIns="0" rIns="0" bIns="0" rtlCol="0" anchor="t">
            <a:spAutoFit/>
          </a:bodyPr>
          <a:lstStyle/>
          <a:p>
            <a:pPr algn="ctr">
              <a:lnSpc>
                <a:spcPts val="5734"/>
              </a:lnSpc>
            </a:pPr>
            <a:r>
              <a:rPr lang="en-US" sz="4096">
                <a:solidFill>
                  <a:srgbClr val="FFFFFF"/>
                </a:solidFill>
                <a:latin typeface="Maven Pro Regular"/>
                <a:ea typeface="Maven Pro Regular"/>
                <a:cs typeface="Maven Pro Regular"/>
                <a:sym typeface="Maven Pro Regular"/>
              </a:rPr>
              <a:t>Khen thưởng, kỷ luật</a:t>
            </a:r>
          </a:p>
        </p:txBody>
      </p:sp>
      <p:sp>
        <p:nvSpPr>
          <p:cNvPr id="44" name="TextBox 44"/>
          <p:cNvSpPr txBox="1"/>
          <p:nvPr/>
        </p:nvSpPr>
        <p:spPr>
          <a:xfrm>
            <a:off x="11262971" y="5315436"/>
            <a:ext cx="3833912" cy="705576"/>
          </a:xfrm>
          <a:prstGeom prst="rect">
            <a:avLst/>
          </a:prstGeom>
        </p:spPr>
        <p:txBody>
          <a:bodyPr lIns="0" tIns="0" rIns="0" bIns="0" rtlCol="0" anchor="t">
            <a:spAutoFit/>
          </a:bodyPr>
          <a:lstStyle/>
          <a:p>
            <a:pPr algn="ctr">
              <a:lnSpc>
                <a:spcPts val="5734"/>
              </a:lnSpc>
            </a:pPr>
            <a:r>
              <a:rPr lang="en-US" sz="4096">
                <a:solidFill>
                  <a:srgbClr val="FFFFFF"/>
                </a:solidFill>
                <a:latin typeface="Maven Pro Regular"/>
                <a:ea typeface="Maven Pro Regular"/>
                <a:cs typeface="Maven Pro Regular"/>
                <a:sym typeface="Maven Pro Regular"/>
              </a:rPr>
              <a:t>Thảo luận nhóm</a:t>
            </a:r>
          </a:p>
        </p:txBody>
      </p:sp>
      <p:sp>
        <p:nvSpPr>
          <p:cNvPr id="45" name="TextBox 45"/>
          <p:cNvSpPr txBox="1"/>
          <p:nvPr/>
        </p:nvSpPr>
        <p:spPr>
          <a:xfrm>
            <a:off x="10330710" y="7057125"/>
            <a:ext cx="5994665" cy="738597"/>
          </a:xfrm>
          <a:prstGeom prst="rect">
            <a:avLst/>
          </a:prstGeom>
        </p:spPr>
        <p:txBody>
          <a:bodyPr lIns="0" tIns="0" rIns="0" bIns="0" rtlCol="0" anchor="t">
            <a:spAutoFit/>
          </a:bodyPr>
          <a:lstStyle/>
          <a:p>
            <a:pPr algn="ctr">
              <a:lnSpc>
                <a:spcPts val="6014"/>
              </a:lnSpc>
            </a:pPr>
            <a:r>
              <a:rPr lang="en-US" sz="4296">
                <a:solidFill>
                  <a:srgbClr val="FFFFFF"/>
                </a:solidFill>
                <a:latin typeface="Maven Pro Regular"/>
                <a:ea typeface="Maven Pro Regular"/>
                <a:cs typeface="Maven Pro Regular"/>
                <a:sym typeface="Maven Pro Regular"/>
              </a:rPr>
              <a:t>Trao quà và bế mạc</a:t>
            </a:r>
          </a:p>
        </p:txBody>
      </p:sp>
      <p:sp>
        <p:nvSpPr>
          <p:cNvPr id="46" name="TextBox 46"/>
          <p:cNvSpPr txBox="1"/>
          <p:nvPr/>
        </p:nvSpPr>
        <p:spPr>
          <a:xfrm>
            <a:off x="2015000" y="3687479"/>
            <a:ext cx="971485" cy="820810"/>
          </a:xfrm>
          <a:prstGeom prst="rect">
            <a:avLst/>
          </a:prstGeom>
        </p:spPr>
        <p:txBody>
          <a:bodyPr lIns="0" tIns="0" rIns="0" bIns="0" rtlCol="0" anchor="t">
            <a:spAutoFit/>
          </a:bodyPr>
          <a:lstStyle/>
          <a:p>
            <a:pPr algn="ctr">
              <a:lnSpc>
                <a:spcPts val="6725"/>
              </a:lnSpc>
            </a:pPr>
            <a:r>
              <a:rPr lang="en-US" sz="4803">
                <a:solidFill>
                  <a:srgbClr val="244915"/>
                </a:solidFill>
                <a:latin typeface="Hind Guntur Bold"/>
                <a:ea typeface="Hind Guntur Bold"/>
                <a:cs typeface="Hind Guntur Bold"/>
                <a:sym typeface="Hind Guntur Bold"/>
              </a:rPr>
              <a:t>01</a:t>
            </a:r>
          </a:p>
        </p:txBody>
      </p:sp>
      <p:sp>
        <p:nvSpPr>
          <p:cNvPr id="47" name="TextBox 47"/>
          <p:cNvSpPr txBox="1"/>
          <p:nvPr/>
        </p:nvSpPr>
        <p:spPr>
          <a:xfrm>
            <a:off x="2034050" y="5405535"/>
            <a:ext cx="971485" cy="820810"/>
          </a:xfrm>
          <a:prstGeom prst="rect">
            <a:avLst/>
          </a:prstGeom>
        </p:spPr>
        <p:txBody>
          <a:bodyPr lIns="0" tIns="0" rIns="0" bIns="0" rtlCol="0" anchor="t">
            <a:spAutoFit/>
          </a:bodyPr>
          <a:lstStyle/>
          <a:p>
            <a:pPr algn="ctr">
              <a:lnSpc>
                <a:spcPts val="6725"/>
              </a:lnSpc>
            </a:pPr>
            <a:r>
              <a:rPr lang="en-US" sz="4803">
                <a:solidFill>
                  <a:srgbClr val="244915"/>
                </a:solidFill>
                <a:latin typeface="Hind Guntur Bold"/>
                <a:ea typeface="Hind Guntur Bold"/>
                <a:cs typeface="Hind Guntur Bold"/>
                <a:sym typeface="Hind Guntur Bold"/>
              </a:rPr>
              <a:t>02</a:t>
            </a:r>
          </a:p>
        </p:txBody>
      </p:sp>
      <p:sp>
        <p:nvSpPr>
          <p:cNvPr id="48" name="TextBox 48"/>
          <p:cNvSpPr txBox="1"/>
          <p:nvPr/>
        </p:nvSpPr>
        <p:spPr>
          <a:xfrm>
            <a:off x="2048294" y="7142850"/>
            <a:ext cx="971485" cy="820810"/>
          </a:xfrm>
          <a:prstGeom prst="rect">
            <a:avLst/>
          </a:prstGeom>
        </p:spPr>
        <p:txBody>
          <a:bodyPr lIns="0" tIns="0" rIns="0" bIns="0" rtlCol="0" anchor="t">
            <a:spAutoFit/>
          </a:bodyPr>
          <a:lstStyle/>
          <a:p>
            <a:pPr algn="ctr">
              <a:lnSpc>
                <a:spcPts val="6725"/>
              </a:lnSpc>
            </a:pPr>
            <a:r>
              <a:rPr lang="en-US" sz="4803">
                <a:solidFill>
                  <a:srgbClr val="244915"/>
                </a:solidFill>
                <a:latin typeface="Hind Guntur Bold"/>
                <a:ea typeface="Hind Guntur Bold"/>
                <a:cs typeface="Hind Guntur Bold"/>
                <a:sym typeface="Hind Guntur Bold"/>
              </a:rPr>
              <a:t>03</a:t>
            </a:r>
          </a:p>
        </p:txBody>
      </p:sp>
      <p:sp>
        <p:nvSpPr>
          <p:cNvPr id="49" name="TextBox 49"/>
          <p:cNvSpPr txBox="1"/>
          <p:nvPr/>
        </p:nvSpPr>
        <p:spPr>
          <a:xfrm>
            <a:off x="9464739" y="3681937"/>
            <a:ext cx="971485" cy="820810"/>
          </a:xfrm>
          <a:prstGeom prst="rect">
            <a:avLst/>
          </a:prstGeom>
        </p:spPr>
        <p:txBody>
          <a:bodyPr lIns="0" tIns="0" rIns="0" bIns="0" rtlCol="0" anchor="t">
            <a:spAutoFit/>
          </a:bodyPr>
          <a:lstStyle/>
          <a:p>
            <a:pPr algn="ctr">
              <a:lnSpc>
                <a:spcPts val="6725"/>
              </a:lnSpc>
            </a:pPr>
            <a:r>
              <a:rPr lang="en-US" sz="4803">
                <a:solidFill>
                  <a:srgbClr val="244915"/>
                </a:solidFill>
                <a:latin typeface="Hind Guntur Bold"/>
                <a:ea typeface="Hind Guntur Bold"/>
                <a:cs typeface="Hind Guntur Bold"/>
                <a:sym typeface="Hind Guntur Bold"/>
              </a:rPr>
              <a:t>04</a:t>
            </a:r>
          </a:p>
        </p:txBody>
      </p:sp>
      <p:sp>
        <p:nvSpPr>
          <p:cNvPr id="50" name="TextBox 50"/>
          <p:cNvSpPr txBox="1"/>
          <p:nvPr/>
        </p:nvSpPr>
        <p:spPr>
          <a:xfrm>
            <a:off x="9454475" y="5411329"/>
            <a:ext cx="971485" cy="820959"/>
          </a:xfrm>
          <a:prstGeom prst="rect">
            <a:avLst/>
          </a:prstGeom>
        </p:spPr>
        <p:txBody>
          <a:bodyPr lIns="0" tIns="0" rIns="0" bIns="0" rtlCol="0" anchor="t">
            <a:spAutoFit/>
          </a:bodyPr>
          <a:lstStyle/>
          <a:p>
            <a:pPr algn="ctr">
              <a:lnSpc>
                <a:spcPts val="6725"/>
              </a:lnSpc>
            </a:pPr>
            <a:r>
              <a:rPr lang="en-US" sz="4803">
                <a:solidFill>
                  <a:srgbClr val="244915"/>
                </a:solidFill>
                <a:latin typeface="Hind Guntur Bold"/>
                <a:ea typeface="Hind Guntur Bold"/>
                <a:cs typeface="Hind Guntur Bold"/>
                <a:sym typeface="Hind Guntur Bold"/>
              </a:rPr>
              <a:t>05</a:t>
            </a:r>
          </a:p>
        </p:txBody>
      </p:sp>
      <p:sp>
        <p:nvSpPr>
          <p:cNvPr id="51" name="TextBox 51"/>
          <p:cNvSpPr txBox="1"/>
          <p:nvPr/>
        </p:nvSpPr>
        <p:spPr>
          <a:xfrm>
            <a:off x="9454475" y="7142850"/>
            <a:ext cx="971485" cy="820959"/>
          </a:xfrm>
          <a:prstGeom prst="rect">
            <a:avLst/>
          </a:prstGeom>
        </p:spPr>
        <p:txBody>
          <a:bodyPr lIns="0" tIns="0" rIns="0" bIns="0" rtlCol="0" anchor="t">
            <a:spAutoFit/>
          </a:bodyPr>
          <a:lstStyle/>
          <a:p>
            <a:pPr algn="ctr">
              <a:lnSpc>
                <a:spcPts val="6725"/>
              </a:lnSpc>
            </a:pPr>
            <a:r>
              <a:rPr lang="en-US" sz="4803">
                <a:solidFill>
                  <a:srgbClr val="244915"/>
                </a:solidFill>
                <a:latin typeface="Hind Guntur Bold"/>
                <a:ea typeface="Hind Guntur Bold"/>
                <a:cs typeface="Hind Guntur Bold"/>
                <a:sym typeface="Hind Guntur Bold"/>
              </a:rPr>
              <a:t>06</a:t>
            </a:r>
          </a:p>
        </p:txBody>
      </p:sp>
      <p:sp>
        <p:nvSpPr>
          <p:cNvPr id="52" name="Freeform 52"/>
          <p:cNvSpPr/>
          <p:nvPr/>
        </p:nvSpPr>
        <p:spPr>
          <a:xfrm flipH="1" flipV="1">
            <a:off x="15561945" y="-1249008"/>
            <a:ext cx="2726055" cy="4114800"/>
          </a:xfrm>
          <a:custGeom>
            <a:avLst/>
            <a:gdLst/>
            <a:ahLst/>
            <a:cxnLst/>
            <a:rect l="l" t="t" r="r" b="b"/>
            <a:pathLst>
              <a:path w="2726055" h="4114800">
                <a:moveTo>
                  <a:pt x="2726055" y="4114800"/>
                </a:moveTo>
                <a:lnTo>
                  <a:pt x="0" y="4114800"/>
                </a:lnTo>
                <a:lnTo>
                  <a:pt x="0" y="0"/>
                </a:lnTo>
                <a:lnTo>
                  <a:pt x="2726055" y="0"/>
                </a:lnTo>
                <a:lnTo>
                  <a:pt x="2726055"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3" name="Group 53"/>
          <p:cNvGrpSpPr/>
          <p:nvPr/>
        </p:nvGrpSpPr>
        <p:grpSpPr>
          <a:xfrm>
            <a:off x="-1447280" y="-1696549"/>
            <a:ext cx="3981317" cy="3981317"/>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F4E"/>
            </a:solidFill>
          </p:spPr>
          <p:txBody>
            <a:bodyPr/>
            <a:lstStyle/>
            <a:p>
              <a:endParaRPr lang="en-US"/>
            </a:p>
          </p:txBody>
        </p:sp>
        <p:sp>
          <p:nvSpPr>
            <p:cNvPr id="55" name="TextBox 5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16325375" y="8387445"/>
            <a:ext cx="3981317" cy="3981317"/>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F4E"/>
            </a:solidFill>
          </p:spPr>
          <p:txBody>
            <a:bodyPr/>
            <a:lstStyle/>
            <a:p>
              <a:endParaRPr lang="en-US"/>
            </a:p>
          </p:txBody>
        </p:sp>
        <p:sp>
          <p:nvSpPr>
            <p:cNvPr id="58" name="TextBox 5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455346" y="2382272"/>
            <a:ext cx="573354" cy="573354"/>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F4E"/>
            </a:solidFill>
          </p:spPr>
          <p:txBody>
            <a:bodyPr/>
            <a:lstStyle/>
            <a:p>
              <a:endParaRPr lang="en-US"/>
            </a:p>
          </p:txBody>
        </p:sp>
        <p:sp>
          <p:nvSpPr>
            <p:cNvPr id="61" name="TextBox 6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2" name="Group 62"/>
          <p:cNvGrpSpPr/>
          <p:nvPr/>
        </p:nvGrpSpPr>
        <p:grpSpPr>
          <a:xfrm>
            <a:off x="17354075" y="7396747"/>
            <a:ext cx="573354" cy="573354"/>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7F4E"/>
            </a:solidFill>
          </p:spPr>
          <p:txBody>
            <a:bodyPr/>
            <a:lstStyle/>
            <a:p>
              <a:endParaRPr lang="en-US"/>
            </a:p>
          </p:txBody>
        </p:sp>
        <p:sp>
          <p:nvSpPr>
            <p:cNvPr id="64" name="TextBox 6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65" name="Freeform 65"/>
          <p:cNvSpPr/>
          <p:nvPr/>
        </p:nvSpPr>
        <p:spPr>
          <a:xfrm>
            <a:off x="-2235919" y="-693539"/>
            <a:ext cx="4471837" cy="1950839"/>
          </a:xfrm>
          <a:custGeom>
            <a:avLst/>
            <a:gdLst/>
            <a:ahLst/>
            <a:cxnLst/>
            <a:rect l="l" t="t" r="r" b="b"/>
            <a:pathLst>
              <a:path w="4471837" h="1950839">
                <a:moveTo>
                  <a:pt x="0" y="0"/>
                </a:moveTo>
                <a:lnTo>
                  <a:pt x="4471838" y="0"/>
                </a:lnTo>
                <a:lnTo>
                  <a:pt x="4471838" y="1950839"/>
                </a:lnTo>
                <a:lnTo>
                  <a:pt x="0" y="1950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6" name="Freeform 66"/>
          <p:cNvSpPr/>
          <p:nvPr/>
        </p:nvSpPr>
        <p:spPr>
          <a:xfrm flipH="1">
            <a:off x="16782575" y="8912150"/>
            <a:ext cx="4471837" cy="1950839"/>
          </a:xfrm>
          <a:custGeom>
            <a:avLst/>
            <a:gdLst/>
            <a:ahLst/>
            <a:cxnLst/>
            <a:rect l="l" t="t" r="r" b="b"/>
            <a:pathLst>
              <a:path w="4471837" h="1950839">
                <a:moveTo>
                  <a:pt x="4471837" y="0"/>
                </a:moveTo>
                <a:lnTo>
                  <a:pt x="0" y="0"/>
                </a:lnTo>
                <a:lnTo>
                  <a:pt x="0" y="1950839"/>
                </a:lnTo>
                <a:lnTo>
                  <a:pt x="4471837" y="1950839"/>
                </a:lnTo>
                <a:lnTo>
                  <a:pt x="447183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0"/>
            <a:ext cx="7890270" cy="10287000"/>
          </a:xfrm>
          <a:prstGeom prst="rect">
            <a:avLst/>
          </a:prstGeom>
          <a:solidFill>
            <a:srgbClr val="8BC24A"/>
          </a:solidFill>
        </p:spPr>
        <p:txBody>
          <a:bodyPr/>
          <a:lstStyle/>
          <a:p>
            <a:endParaRPr lang="en-US"/>
          </a:p>
        </p:txBody>
      </p:sp>
      <p:sp>
        <p:nvSpPr>
          <p:cNvPr id="3" name="Freeform 3"/>
          <p:cNvSpPr/>
          <p:nvPr/>
        </p:nvSpPr>
        <p:spPr>
          <a:xfrm flipH="1">
            <a:off x="-4" y="8801100"/>
            <a:ext cx="7063624" cy="1485900"/>
          </a:xfrm>
          <a:custGeom>
            <a:avLst/>
            <a:gdLst/>
            <a:ahLst/>
            <a:cxnLst/>
            <a:rect l="l" t="t" r="r" b="b"/>
            <a:pathLst>
              <a:path w="2334344" h="2334344">
                <a:moveTo>
                  <a:pt x="2334344" y="0"/>
                </a:moveTo>
                <a:lnTo>
                  <a:pt x="0" y="0"/>
                </a:lnTo>
                <a:lnTo>
                  <a:pt x="0" y="2334344"/>
                </a:lnTo>
                <a:lnTo>
                  <a:pt x="2334344" y="2334344"/>
                </a:lnTo>
                <a:lnTo>
                  <a:pt x="233434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6452532" y="-1426795"/>
            <a:ext cx="2853589" cy="2853589"/>
          </a:xfrm>
          <a:custGeom>
            <a:avLst/>
            <a:gdLst/>
            <a:ahLst/>
            <a:cxnLst/>
            <a:rect l="l" t="t" r="r" b="b"/>
            <a:pathLst>
              <a:path w="2853589" h="2853589">
                <a:moveTo>
                  <a:pt x="0" y="0"/>
                </a:moveTo>
                <a:lnTo>
                  <a:pt x="2853589" y="0"/>
                </a:lnTo>
                <a:lnTo>
                  <a:pt x="2853589" y="2853590"/>
                </a:lnTo>
                <a:lnTo>
                  <a:pt x="0" y="28535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7997578" y="1998429"/>
            <a:ext cx="3984300" cy="3933591"/>
          </a:xfrm>
          <a:custGeom>
            <a:avLst/>
            <a:gdLst/>
            <a:ahLst/>
            <a:cxnLst/>
            <a:rect l="l" t="t" r="r" b="b"/>
            <a:pathLst>
              <a:path w="3984300" h="3933591">
                <a:moveTo>
                  <a:pt x="0" y="0"/>
                </a:moveTo>
                <a:lnTo>
                  <a:pt x="3984300" y="0"/>
                </a:lnTo>
                <a:lnTo>
                  <a:pt x="3984300" y="3933591"/>
                </a:lnTo>
                <a:lnTo>
                  <a:pt x="0" y="3933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8049418" y="3446209"/>
            <a:ext cx="3935744" cy="794320"/>
          </a:xfrm>
          <a:prstGeom prst="rect">
            <a:avLst/>
          </a:prstGeom>
        </p:spPr>
        <p:txBody>
          <a:bodyPr lIns="0" tIns="0" rIns="0" bIns="0" rtlCol="0" anchor="t">
            <a:spAutoFit/>
          </a:bodyPr>
          <a:lstStyle/>
          <a:p>
            <a:pPr algn="ctr">
              <a:lnSpc>
                <a:spcPts val="6836"/>
              </a:lnSpc>
            </a:pPr>
            <a:r>
              <a:rPr lang="en-US" sz="4500" dirty="0">
                <a:solidFill>
                  <a:srgbClr val="4A5518"/>
                </a:solidFill>
                <a:latin typeface="DejaVu Serif"/>
                <a:ea typeface="DejaVu Serif"/>
                <a:cs typeface="DejaVu Serif"/>
                <a:sym typeface="DejaVu Serif"/>
              </a:rPr>
              <a:t>Measurable</a:t>
            </a:r>
          </a:p>
        </p:txBody>
      </p:sp>
      <p:sp>
        <p:nvSpPr>
          <p:cNvPr id="7" name="Freeform 7"/>
          <p:cNvSpPr/>
          <p:nvPr/>
        </p:nvSpPr>
        <p:spPr>
          <a:xfrm>
            <a:off x="14108899" y="2803991"/>
            <a:ext cx="3960344" cy="3909939"/>
          </a:xfrm>
          <a:custGeom>
            <a:avLst/>
            <a:gdLst/>
            <a:ahLst/>
            <a:cxnLst/>
            <a:rect l="l" t="t" r="r" b="b"/>
            <a:pathLst>
              <a:path w="3960344" h="3909939">
                <a:moveTo>
                  <a:pt x="0" y="0"/>
                </a:moveTo>
                <a:lnTo>
                  <a:pt x="3960343" y="0"/>
                </a:lnTo>
                <a:lnTo>
                  <a:pt x="3960343" y="3909940"/>
                </a:lnTo>
                <a:lnTo>
                  <a:pt x="0" y="39099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8322045" y="5726891"/>
            <a:ext cx="3781934" cy="3733800"/>
          </a:xfrm>
          <a:custGeom>
            <a:avLst/>
            <a:gdLst/>
            <a:ahLst/>
            <a:cxnLst/>
            <a:rect l="l" t="t" r="r" b="b"/>
            <a:pathLst>
              <a:path w="3781934" h="3733800">
                <a:moveTo>
                  <a:pt x="0" y="0"/>
                </a:moveTo>
                <a:lnTo>
                  <a:pt x="3781933" y="0"/>
                </a:lnTo>
                <a:lnTo>
                  <a:pt x="3781933" y="3733800"/>
                </a:lnTo>
                <a:lnTo>
                  <a:pt x="0" y="3733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1316463" y="146143"/>
            <a:ext cx="3984300" cy="3933591"/>
          </a:xfrm>
          <a:custGeom>
            <a:avLst/>
            <a:gdLst/>
            <a:ahLst/>
            <a:cxnLst/>
            <a:rect l="l" t="t" r="r" b="b"/>
            <a:pathLst>
              <a:path w="3984300" h="3933591">
                <a:moveTo>
                  <a:pt x="0" y="0"/>
                </a:moveTo>
                <a:lnTo>
                  <a:pt x="3984300" y="0"/>
                </a:lnTo>
                <a:lnTo>
                  <a:pt x="3984300" y="3933590"/>
                </a:lnTo>
                <a:lnTo>
                  <a:pt x="0" y="3933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893508" y="1550348"/>
            <a:ext cx="1167172" cy="11671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grpSp>
        <p:nvGrpSpPr>
          <p:cNvPr id="12" name="Group 12"/>
          <p:cNvGrpSpPr/>
          <p:nvPr/>
        </p:nvGrpSpPr>
        <p:grpSpPr>
          <a:xfrm>
            <a:off x="135156" y="647700"/>
            <a:ext cx="1167172" cy="116717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14" name="Freeform 14"/>
          <p:cNvSpPr/>
          <p:nvPr/>
        </p:nvSpPr>
        <p:spPr>
          <a:xfrm>
            <a:off x="5390451" y="830338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1946249" y="5767600"/>
            <a:ext cx="3781934" cy="3733800"/>
          </a:xfrm>
          <a:custGeom>
            <a:avLst/>
            <a:gdLst/>
            <a:ahLst/>
            <a:cxnLst/>
            <a:rect l="l" t="t" r="r" b="b"/>
            <a:pathLst>
              <a:path w="3781934" h="3733800">
                <a:moveTo>
                  <a:pt x="0" y="0"/>
                </a:moveTo>
                <a:lnTo>
                  <a:pt x="3781933" y="0"/>
                </a:lnTo>
                <a:lnTo>
                  <a:pt x="3781933" y="3733800"/>
                </a:lnTo>
                <a:lnTo>
                  <a:pt x="0" y="3733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1545956" y="4529359"/>
            <a:ext cx="1610439" cy="1533944"/>
          </a:xfrm>
          <a:custGeom>
            <a:avLst/>
            <a:gdLst/>
            <a:ahLst/>
            <a:cxnLst/>
            <a:rect l="l" t="t" r="r" b="b"/>
            <a:pathLst>
              <a:path w="1610439" h="1533944">
                <a:moveTo>
                  <a:pt x="0" y="0"/>
                </a:moveTo>
                <a:lnTo>
                  <a:pt x="1610440" y="0"/>
                </a:lnTo>
                <a:lnTo>
                  <a:pt x="1610440" y="1533943"/>
                </a:lnTo>
                <a:lnTo>
                  <a:pt x="0" y="15339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TextBox 17"/>
          <p:cNvSpPr txBox="1"/>
          <p:nvPr/>
        </p:nvSpPr>
        <p:spPr>
          <a:xfrm>
            <a:off x="14479649" y="4434109"/>
            <a:ext cx="3307321" cy="771951"/>
          </a:xfrm>
          <a:prstGeom prst="rect">
            <a:avLst/>
          </a:prstGeom>
        </p:spPr>
        <p:txBody>
          <a:bodyPr lIns="0" tIns="0" rIns="0" bIns="0" rtlCol="0" anchor="t">
            <a:spAutoFit/>
          </a:bodyPr>
          <a:lstStyle/>
          <a:p>
            <a:pPr algn="ctr">
              <a:lnSpc>
                <a:spcPts val="6276"/>
              </a:lnSpc>
            </a:pPr>
            <a:r>
              <a:rPr lang="en-US" sz="4500" dirty="0">
                <a:solidFill>
                  <a:srgbClr val="4A5518"/>
                </a:solidFill>
                <a:latin typeface="DejaVu Serif"/>
                <a:ea typeface="DejaVu Serif"/>
                <a:cs typeface="DejaVu Serif"/>
                <a:sym typeface="DejaVu Serif"/>
              </a:rPr>
              <a:t>Achievable</a:t>
            </a:r>
          </a:p>
        </p:txBody>
      </p:sp>
      <p:sp>
        <p:nvSpPr>
          <p:cNvPr id="18" name="TextBox 18"/>
          <p:cNvSpPr txBox="1"/>
          <p:nvPr/>
        </p:nvSpPr>
        <p:spPr>
          <a:xfrm>
            <a:off x="1477094" y="811843"/>
            <a:ext cx="5293020" cy="738505"/>
          </a:xfrm>
          <a:prstGeom prst="rect">
            <a:avLst/>
          </a:prstGeom>
        </p:spPr>
        <p:txBody>
          <a:bodyPr lIns="0" tIns="0" rIns="0" bIns="0" rtlCol="0" anchor="t">
            <a:spAutoFit/>
          </a:bodyPr>
          <a:lstStyle/>
          <a:p>
            <a:pPr algn="l">
              <a:lnSpc>
                <a:spcPts val="6019"/>
              </a:lnSpc>
            </a:pPr>
            <a:r>
              <a:rPr lang="en-US" sz="4299">
                <a:solidFill>
                  <a:srgbClr val="FFFFFF"/>
                </a:solidFill>
                <a:latin typeface="Open Sans Extra Bold"/>
                <a:ea typeface="Open Sans Extra Bold"/>
                <a:cs typeface="Open Sans Extra Bold"/>
                <a:sym typeface="Open Sans Extra Bold"/>
              </a:rPr>
              <a:t>Mục tiêu</a:t>
            </a:r>
          </a:p>
        </p:txBody>
      </p:sp>
      <p:sp>
        <p:nvSpPr>
          <p:cNvPr id="19" name="TextBox 19"/>
          <p:cNvSpPr txBox="1"/>
          <p:nvPr/>
        </p:nvSpPr>
        <p:spPr>
          <a:xfrm>
            <a:off x="8849254" y="7200824"/>
            <a:ext cx="2727516" cy="771951"/>
          </a:xfrm>
          <a:prstGeom prst="rect">
            <a:avLst/>
          </a:prstGeom>
        </p:spPr>
        <p:txBody>
          <a:bodyPr lIns="0" tIns="0" rIns="0" bIns="0" rtlCol="0" anchor="t">
            <a:spAutoFit/>
          </a:bodyPr>
          <a:lstStyle/>
          <a:p>
            <a:pPr algn="ctr">
              <a:lnSpc>
                <a:spcPts val="6276"/>
              </a:lnSpc>
            </a:pPr>
            <a:r>
              <a:rPr lang="en-US" sz="4483" dirty="0">
                <a:solidFill>
                  <a:srgbClr val="4A5518"/>
                </a:solidFill>
                <a:latin typeface="DejaVu Serif"/>
                <a:ea typeface="DejaVu Serif"/>
                <a:cs typeface="DejaVu Serif"/>
                <a:sym typeface="DejaVu Serif"/>
              </a:rPr>
              <a:t>Realistic</a:t>
            </a:r>
          </a:p>
        </p:txBody>
      </p:sp>
      <p:sp>
        <p:nvSpPr>
          <p:cNvPr id="20" name="TextBox 20"/>
          <p:cNvSpPr txBox="1"/>
          <p:nvPr/>
        </p:nvSpPr>
        <p:spPr>
          <a:xfrm>
            <a:off x="12039473" y="1602100"/>
            <a:ext cx="2727516" cy="794320"/>
          </a:xfrm>
          <a:prstGeom prst="rect">
            <a:avLst/>
          </a:prstGeom>
        </p:spPr>
        <p:txBody>
          <a:bodyPr lIns="0" tIns="0" rIns="0" bIns="0" rtlCol="0" anchor="t">
            <a:spAutoFit/>
          </a:bodyPr>
          <a:lstStyle/>
          <a:p>
            <a:pPr algn="ctr">
              <a:lnSpc>
                <a:spcPts val="6836"/>
              </a:lnSpc>
            </a:pPr>
            <a:r>
              <a:rPr lang="en-US" sz="4500" dirty="0">
                <a:solidFill>
                  <a:srgbClr val="4A5518"/>
                </a:solidFill>
                <a:latin typeface="DejaVu Serif"/>
                <a:ea typeface="DejaVu Serif"/>
                <a:cs typeface="DejaVu Serif"/>
                <a:sym typeface="DejaVu Serif"/>
              </a:rPr>
              <a:t>Specific</a:t>
            </a:r>
          </a:p>
        </p:txBody>
      </p:sp>
      <p:sp>
        <p:nvSpPr>
          <p:cNvPr id="21" name="TextBox 21"/>
          <p:cNvSpPr txBox="1"/>
          <p:nvPr/>
        </p:nvSpPr>
        <p:spPr>
          <a:xfrm>
            <a:off x="221967" y="2024284"/>
            <a:ext cx="7542055" cy="4004238"/>
          </a:xfrm>
          <a:prstGeom prst="rect">
            <a:avLst/>
          </a:prstGeom>
        </p:spPr>
        <p:txBody>
          <a:bodyPr wrap="square" lIns="0" tIns="0" rIns="0" bIns="0" rtlCol="0" anchor="t">
            <a:spAutoFit/>
          </a:bodyPr>
          <a:lstStyle/>
          <a:p>
            <a:pPr algn="just">
              <a:lnSpc>
                <a:spcPts val="4200"/>
              </a:lnSpc>
            </a:pPr>
            <a:r>
              <a:rPr lang="vi-VN" sz="3000" b="1" dirty="0">
                <a:solidFill>
                  <a:srgbClr val="FFFFFF"/>
                </a:solidFill>
                <a:latin typeface="Open Sans Light Bold"/>
                <a:ea typeface="Open Sans Light Bold"/>
                <a:cs typeface="Open Sans Light Bold"/>
                <a:sym typeface="Open Sans Light Bold"/>
              </a:rPr>
              <a:t>SMART là:</a:t>
            </a:r>
          </a:p>
          <a:p>
            <a:pPr algn="just">
              <a:lnSpc>
                <a:spcPts val="4200"/>
              </a:lnSpc>
            </a:pPr>
            <a:endParaRPr lang="en-US" sz="3000" b="1" dirty="0">
              <a:solidFill>
                <a:srgbClr val="FFFFFF"/>
              </a:solidFill>
              <a:latin typeface="Open Sans Light Bold"/>
              <a:ea typeface="Open Sans Light Bold"/>
              <a:cs typeface="Open Sans Light Bold"/>
              <a:sym typeface="Open Sans Light Bold"/>
            </a:endParaRPr>
          </a:p>
          <a:p>
            <a:pPr marL="457200" indent="-457200" algn="just">
              <a:lnSpc>
                <a:spcPts val="4200"/>
              </a:lnSpc>
              <a:buFontTx/>
              <a:buChar char="-"/>
            </a:pPr>
            <a:r>
              <a:rPr lang="en-US" sz="3000" b="1" dirty="0" err="1">
                <a:solidFill>
                  <a:srgbClr val="FFFFFF"/>
                </a:solidFill>
                <a:latin typeface="Open Sans Light Bold"/>
                <a:ea typeface="Open Sans Light Bold"/>
                <a:cs typeface="Open Sans Light Bold"/>
                <a:sym typeface="Open Sans Light Bold"/>
              </a:rPr>
              <a:t>Rõ</a:t>
            </a:r>
            <a:r>
              <a:rPr lang="en-US" sz="3000" b="1" dirty="0">
                <a:solidFill>
                  <a:srgbClr val="FFFFFF"/>
                </a:solidFill>
                <a:latin typeface="Open Sans Light Bold"/>
                <a:ea typeface="Open Sans Light Bold"/>
                <a:cs typeface="Open Sans Light Bold"/>
                <a:sym typeface="Open Sans Light Bold"/>
              </a:rPr>
              <a:t> </a:t>
            </a:r>
            <a:r>
              <a:rPr lang="en-US" sz="3000" b="1" dirty="0" err="1">
                <a:solidFill>
                  <a:srgbClr val="FFFFFF"/>
                </a:solidFill>
                <a:latin typeface="Open Sans Light Bold"/>
                <a:ea typeface="Open Sans Light Bold"/>
                <a:cs typeface="Open Sans Light Bold"/>
                <a:sym typeface="Open Sans Light Bold"/>
              </a:rPr>
              <a:t>ràng</a:t>
            </a:r>
            <a:r>
              <a:rPr lang="en-US" sz="3000" b="1" dirty="0">
                <a:solidFill>
                  <a:srgbClr val="FFFFFF"/>
                </a:solidFill>
                <a:latin typeface="Open Sans Light Bold"/>
                <a:ea typeface="Open Sans Light Bold"/>
                <a:cs typeface="Open Sans Light Bold"/>
                <a:sym typeface="Open Sans Light Bold"/>
              </a:rPr>
              <a:t> </a:t>
            </a:r>
            <a:r>
              <a:rPr lang="en-US" sz="3000" b="1" dirty="0" err="1">
                <a:solidFill>
                  <a:srgbClr val="FFFFFF"/>
                </a:solidFill>
                <a:latin typeface="Open Sans Light Bold"/>
                <a:ea typeface="Open Sans Light Bold"/>
                <a:cs typeface="Open Sans Light Bold"/>
                <a:sym typeface="Open Sans Light Bold"/>
              </a:rPr>
              <a:t>cụ</a:t>
            </a:r>
            <a:r>
              <a:rPr lang="en-US" sz="3000" b="1" dirty="0">
                <a:solidFill>
                  <a:srgbClr val="FFFFFF"/>
                </a:solidFill>
                <a:latin typeface="Open Sans Light Bold"/>
                <a:ea typeface="Open Sans Light Bold"/>
                <a:cs typeface="Open Sans Light Bold"/>
                <a:sym typeface="Open Sans Light Bold"/>
              </a:rPr>
              <a:t> </a:t>
            </a:r>
            <a:r>
              <a:rPr lang="vi-VN" sz="3000" b="1" dirty="0">
                <a:solidFill>
                  <a:srgbClr val="FFFFFF"/>
                </a:solidFill>
                <a:latin typeface="Open Sans Light Bold"/>
                <a:ea typeface="Open Sans Light Bold"/>
                <a:cs typeface="Open Sans Light Bold"/>
                <a:sym typeface="Open Sans Light Bold"/>
              </a:rPr>
              <a:t>thể,đúng người,đúng việc</a:t>
            </a:r>
            <a:endParaRPr lang="en-US" sz="3000" b="1" dirty="0">
              <a:solidFill>
                <a:srgbClr val="FFFFFF"/>
              </a:solidFill>
              <a:latin typeface="Open Sans Light Bold"/>
              <a:ea typeface="Open Sans Light Bold"/>
              <a:cs typeface="Open Sans Light Bold"/>
              <a:sym typeface="Open Sans Light Bold"/>
            </a:endParaRPr>
          </a:p>
          <a:p>
            <a:pPr marL="457200" indent="-457200" algn="just">
              <a:lnSpc>
                <a:spcPts val="4200"/>
              </a:lnSpc>
              <a:buFontTx/>
              <a:buChar char="-"/>
            </a:pPr>
            <a:r>
              <a:rPr lang="en-US" sz="3000" b="1" dirty="0" err="1">
                <a:solidFill>
                  <a:srgbClr val="FFFFFF"/>
                </a:solidFill>
                <a:latin typeface="Open Sans Light Bold"/>
                <a:ea typeface="Open Sans Light Bold"/>
                <a:cs typeface="Open Sans Light Bold"/>
                <a:sym typeface="Open Sans Light Bold"/>
              </a:rPr>
              <a:t>Đo</a:t>
            </a:r>
            <a:r>
              <a:rPr lang="en-US" sz="3000" b="1" dirty="0">
                <a:solidFill>
                  <a:srgbClr val="FFFFFF"/>
                </a:solidFill>
                <a:latin typeface="Open Sans Light Bold"/>
                <a:ea typeface="Open Sans Light Bold"/>
                <a:cs typeface="Open Sans Light Bold"/>
                <a:sym typeface="Open Sans Light Bold"/>
              </a:rPr>
              <a:t> l</a:t>
            </a:r>
            <a:r>
              <a:rPr lang="vi-VN" sz="3000" b="1" dirty="0">
                <a:solidFill>
                  <a:srgbClr val="FFFFFF"/>
                </a:solidFill>
                <a:latin typeface="Open Sans Light Bold"/>
                <a:ea typeface="Open Sans Light Bold"/>
                <a:cs typeface="Open Sans Light Bold"/>
                <a:sym typeface="Open Sans Light Bold"/>
              </a:rPr>
              <a:t>ư</a:t>
            </a:r>
            <a:r>
              <a:rPr lang="en-US" sz="3000" b="1" dirty="0" err="1">
                <a:solidFill>
                  <a:srgbClr val="FFFFFF"/>
                </a:solidFill>
                <a:latin typeface="Open Sans Light Bold"/>
                <a:ea typeface="Open Sans Light Bold"/>
                <a:cs typeface="Open Sans Light Bold"/>
                <a:sym typeface="Open Sans Light Bold"/>
              </a:rPr>
              <a:t>ờng</a:t>
            </a:r>
            <a:r>
              <a:rPr lang="en-US" sz="3000" b="1" dirty="0">
                <a:solidFill>
                  <a:srgbClr val="FFFFFF"/>
                </a:solidFill>
                <a:latin typeface="Open Sans Light Bold"/>
                <a:ea typeface="Open Sans Light Bold"/>
                <a:cs typeface="Open Sans Light Bold"/>
                <a:sym typeface="Open Sans Light Bold"/>
              </a:rPr>
              <a:t> đ</a:t>
            </a:r>
            <a:r>
              <a:rPr lang="vi-VN" sz="3000" b="1" dirty="0">
                <a:solidFill>
                  <a:srgbClr val="FFFFFF"/>
                </a:solidFill>
                <a:latin typeface="Open Sans Light Bold"/>
                <a:ea typeface="Open Sans Light Bold"/>
                <a:cs typeface="Open Sans Light Bold"/>
                <a:sym typeface="Open Sans Light Bold"/>
              </a:rPr>
              <a:t>ư</a:t>
            </a:r>
            <a:r>
              <a:rPr lang="en-US" sz="3000" b="1" dirty="0" err="1">
                <a:solidFill>
                  <a:srgbClr val="FFFFFF"/>
                </a:solidFill>
                <a:latin typeface="Open Sans Light Bold"/>
                <a:ea typeface="Open Sans Light Bold"/>
                <a:cs typeface="Open Sans Light Bold"/>
                <a:sym typeface="Open Sans Light Bold"/>
              </a:rPr>
              <a:t>ợc</a:t>
            </a:r>
            <a:endParaRPr lang="en-US" sz="3000" b="1" dirty="0">
              <a:solidFill>
                <a:srgbClr val="FFFFFF"/>
              </a:solidFill>
              <a:latin typeface="Open Sans Light Bold"/>
              <a:ea typeface="Open Sans Light Bold"/>
              <a:cs typeface="Open Sans Light Bold"/>
              <a:sym typeface="Open Sans Light Bold"/>
            </a:endParaRPr>
          </a:p>
          <a:p>
            <a:pPr marL="457200" indent="-457200" algn="just">
              <a:lnSpc>
                <a:spcPts val="4200"/>
              </a:lnSpc>
              <a:buFontTx/>
              <a:buChar char="-"/>
            </a:pPr>
            <a:r>
              <a:rPr lang="en-US" sz="3000" b="1" dirty="0" err="1">
                <a:solidFill>
                  <a:srgbClr val="FFFFFF"/>
                </a:solidFill>
                <a:latin typeface="Open Sans Light Bold"/>
                <a:ea typeface="Open Sans Light Bold"/>
                <a:cs typeface="Open Sans Light Bold"/>
                <a:sym typeface="Open Sans Light Bold"/>
              </a:rPr>
              <a:t>Có</a:t>
            </a:r>
            <a:r>
              <a:rPr lang="en-US" sz="3000" b="1" dirty="0">
                <a:solidFill>
                  <a:srgbClr val="FFFFFF"/>
                </a:solidFill>
                <a:latin typeface="Open Sans Light Bold"/>
                <a:ea typeface="Open Sans Light Bold"/>
                <a:cs typeface="Open Sans Light Bold"/>
                <a:sym typeface="Open Sans Light Bold"/>
              </a:rPr>
              <a:t> </a:t>
            </a:r>
            <a:r>
              <a:rPr lang="vi-VN" sz="3000" b="1" dirty="0">
                <a:solidFill>
                  <a:srgbClr val="FFFFFF"/>
                </a:solidFill>
                <a:latin typeface="Open Sans Light Bold"/>
                <a:ea typeface="Open Sans Light Bold"/>
                <a:cs typeface="Open Sans Light Bold"/>
                <a:sym typeface="Open Sans Light Bold"/>
              </a:rPr>
              <a:t>tầm, </a:t>
            </a:r>
            <a:r>
              <a:rPr lang="en-US" sz="3000" b="1" dirty="0" err="1">
                <a:solidFill>
                  <a:srgbClr val="FFFFFF"/>
                </a:solidFill>
                <a:latin typeface="Open Sans Light Bold"/>
                <a:ea typeface="Open Sans Light Bold"/>
                <a:cs typeface="Open Sans Light Bold"/>
                <a:sym typeface="Open Sans Light Bold"/>
              </a:rPr>
              <a:t>đáng</a:t>
            </a:r>
            <a:r>
              <a:rPr lang="en-US" sz="3000" b="1" dirty="0">
                <a:solidFill>
                  <a:srgbClr val="FFFFFF"/>
                </a:solidFill>
                <a:latin typeface="Open Sans Light Bold"/>
                <a:ea typeface="Open Sans Light Bold"/>
                <a:cs typeface="Open Sans Light Bold"/>
                <a:sym typeface="Open Sans Light Bold"/>
              </a:rPr>
              <a:t> </a:t>
            </a:r>
            <a:r>
              <a:rPr lang="en-US" sz="3000" b="1" dirty="0" err="1">
                <a:solidFill>
                  <a:srgbClr val="FFFFFF"/>
                </a:solidFill>
                <a:latin typeface="Open Sans Light Bold"/>
                <a:ea typeface="Open Sans Light Bold"/>
                <a:cs typeface="Open Sans Light Bold"/>
                <a:sym typeface="Open Sans Light Bold"/>
              </a:rPr>
              <a:t>làm</a:t>
            </a:r>
            <a:r>
              <a:rPr lang="vi-VN" sz="3000" b="1" dirty="0">
                <a:solidFill>
                  <a:srgbClr val="FFFFFF"/>
                </a:solidFill>
                <a:latin typeface="Open Sans Light Bold"/>
                <a:ea typeface="Open Sans Light Bold"/>
                <a:cs typeface="Open Sans Light Bold"/>
                <a:sym typeface="Open Sans Light Bold"/>
              </a:rPr>
              <a:t> và đạt được</a:t>
            </a:r>
            <a:endParaRPr lang="en-US" sz="3000" b="1" dirty="0">
              <a:solidFill>
                <a:srgbClr val="FFFFFF"/>
              </a:solidFill>
              <a:latin typeface="Open Sans Light Bold"/>
              <a:ea typeface="Open Sans Light Bold"/>
              <a:cs typeface="Open Sans Light Bold"/>
              <a:sym typeface="Open Sans Light Bold"/>
            </a:endParaRPr>
          </a:p>
          <a:p>
            <a:pPr marL="457200" indent="-457200" algn="just">
              <a:lnSpc>
                <a:spcPts val="4200"/>
              </a:lnSpc>
              <a:buFontTx/>
              <a:buChar char="-"/>
            </a:pPr>
            <a:r>
              <a:rPr lang="en-US" sz="3000" b="1" dirty="0" err="1">
                <a:solidFill>
                  <a:srgbClr val="FFFFFF"/>
                </a:solidFill>
                <a:latin typeface="Open Sans Light Bold"/>
                <a:ea typeface="Open Sans Light Bold"/>
                <a:cs typeface="Open Sans Light Bold"/>
                <a:sym typeface="Open Sans Light Bold"/>
              </a:rPr>
              <a:t>Khả</a:t>
            </a:r>
            <a:r>
              <a:rPr lang="en-US" sz="3000" b="1" dirty="0">
                <a:solidFill>
                  <a:srgbClr val="FFFFFF"/>
                </a:solidFill>
                <a:latin typeface="Open Sans Light Bold"/>
                <a:ea typeface="Open Sans Light Bold"/>
                <a:cs typeface="Open Sans Light Bold"/>
                <a:sym typeface="Open Sans Light Bold"/>
              </a:rPr>
              <a:t> </a:t>
            </a:r>
            <a:r>
              <a:rPr lang="en-US" sz="3000" b="1" dirty="0" err="1">
                <a:solidFill>
                  <a:srgbClr val="FFFFFF"/>
                </a:solidFill>
                <a:latin typeface="Open Sans Light Bold"/>
                <a:ea typeface="Open Sans Light Bold"/>
                <a:cs typeface="Open Sans Light Bold"/>
                <a:sym typeface="Open Sans Light Bold"/>
              </a:rPr>
              <a:t>thi</a:t>
            </a:r>
            <a:r>
              <a:rPr lang="en-US" sz="3000" b="1" dirty="0">
                <a:solidFill>
                  <a:srgbClr val="FFFFFF"/>
                </a:solidFill>
                <a:latin typeface="Open Sans Light Bold"/>
                <a:ea typeface="Open Sans Light Bold"/>
                <a:cs typeface="Open Sans Light Bold"/>
                <a:sym typeface="Open Sans Light Bold"/>
              </a:rPr>
              <a:t>, </a:t>
            </a:r>
            <a:r>
              <a:rPr lang="en-US" sz="3000" b="1" dirty="0" err="1">
                <a:solidFill>
                  <a:srgbClr val="FFFFFF"/>
                </a:solidFill>
                <a:latin typeface="Open Sans Light Bold"/>
                <a:ea typeface="Open Sans Light Bold"/>
                <a:cs typeface="Open Sans Light Bold"/>
                <a:sym typeface="Open Sans Light Bold"/>
              </a:rPr>
              <a:t>thực</a:t>
            </a:r>
            <a:r>
              <a:rPr lang="en-US" sz="3000" b="1" dirty="0">
                <a:solidFill>
                  <a:srgbClr val="FFFFFF"/>
                </a:solidFill>
                <a:latin typeface="Open Sans Light Bold"/>
                <a:ea typeface="Open Sans Light Bold"/>
                <a:cs typeface="Open Sans Light Bold"/>
                <a:sym typeface="Open Sans Light Bold"/>
              </a:rPr>
              <a:t> </a:t>
            </a:r>
            <a:r>
              <a:rPr lang="en-US" sz="3000" b="1" dirty="0" err="1">
                <a:solidFill>
                  <a:srgbClr val="FFFFFF"/>
                </a:solidFill>
                <a:latin typeface="Open Sans Light Bold"/>
                <a:ea typeface="Open Sans Light Bold"/>
                <a:cs typeface="Open Sans Light Bold"/>
                <a:sym typeface="Open Sans Light Bold"/>
              </a:rPr>
              <a:t>tế</a:t>
            </a:r>
            <a:endParaRPr lang="en-US" sz="3000" b="1" dirty="0">
              <a:solidFill>
                <a:srgbClr val="FFFFFF"/>
              </a:solidFill>
              <a:latin typeface="Open Sans Light Bold"/>
              <a:ea typeface="Open Sans Light Bold"/>
              <a:cs typeface="Open Sans Light Bold"/>
              <a:sym typeface="Open Sans Light Bold"/>
            </a:endParaRPr>
          </a:p>
          <a:p>
            <a:pPr marL="457200" indent="-457200" algn="just">
              <a:lnSpc>
                <a:spcPts val="4200"/>
              </a:lnSpc>
              <a:buFontTx/>
              <a:buChar char="-"/>
            </a:pPr>
            <a:r>
              <a:rPr lang="en-US" sz="3000" b="1" dirty="0" err="1">
                <a:solidFill>
                  <a:srgbClr val="FFFFFF"/>
                </a:solidFill>
                <a:latin typeface="Open Sans Light Bold"/>
                <a:ea typeface="Open Sans Light Bold"/>
                <a:cs typeface="Open Sans Light Bold"/>
                <a:sym typeface="Open Sans Light Bold"/>
              </a:rPr>
              <a:t>Xác</a:t>
            </a:r>
            <a:r>
              <a:rPr lang="en-US" sz="3000" b="1" dirty="0">
                <a:solidFill>
                  <a:srgbClr val="FFFFFF"/>
                </a:solidFill>
                <a:latin typeface="Open Sans Light Bold"/>
                <a:ea typeface="Open Sans Light Bold"/>
                <a:cs typeface="Open Sans Light Bold"/>
                <a:sym typeface="Open Sans Light Bold"/>
              </a:rPr>
              <a:t> </a:t>
            </a:r>
            <a:r>
              <a:rPr lang="en-US" sz="3000" b="1" dirty="0" err="1">
                <a:solidFill>
                  <a:srgbClr val="FFFFFF"/>
                </a:solidFill>
                <a:latin typeface="Open Sans Light Bold"/>
                <a:ea typeface="Open Sans Light Bold"/>
                <a:cs typeface="Open Sans Light Bold"/>
                <a:sym typeface="Open Sans Light Bold"/>
              </a:rPr>
              <a:t>định</a:t>
            </a:r>
            <a:r>
              <a:rPr lang="en-US" sz="3000" b="1" dirty="0">
                <a:solidFill>
                  <a:srgbClr val="FFFFFF"/>
                </a:solidFill>
                <a:latin typeface="Open Sans Light Bold"/>
                <a:ea typeface="Open Sans Light Bold"/>
                <a:cs typeface="Open Sans Light Bold"/>
                <a:sym typeface="Open Sans Light Bold"/>
              </a:rPr>
              <a:t> </a:t>
            </a:r>
            <a:r>
              <a:rPr lang="en-US" sz="3000" b="1" dirty="0" err="1">
                <a:solidFill>
                  <a:srgbClr val="FFFFFF"/>
                </a:solidFill>
                <a:latin typeface="Open Sans Light Bold"/>
                <a:ea typeface="Open Sans Light Bold"/>
                <a:cs typeface="Open Sans Light Bold"/>
                <a:sym typeface="Open Sans Light Bold"/>
              </a:rPr>
              <a:t>thời</a:t>
            </a:r>
            <a:r>
              <a:rPr lang="en-US" sz="3000" b="1" dirty="0">
                <a:solidFill>
                  <a:srgbClr val="FFFFFF"/>
                </a:solidFill>
                <a:latin typeface="Open Sans Light Bold"/>
                <a:ea typeface="Open Sans Light Bold"/>
                <a:cs typeface="Open Sans Light Bold"/>
                <a:sym typeface="Open Sans Light Bold"/>
              </a:rPr>
              <a:t> </a:t>
            </a:r>
            <a:r>
              <a:rPr lang="en-US" sz="3000" b="1" dirty="0" err="1">
                <a:solidFill>
                  <a:srgbClr val="FFFFFF"/>
                </a:solidFill>
                <a:latin typeface="Open Sans Light Bold"/>
                <a:ea typeface="Open Sans Light Bold"/>
                <a:cs typeface="Open Sans Light Bold"/>
                <a:sym typeface="Open Sans Light Bold"/>
              </a:rPr>
              <a:t>gian</a:t>
            </a:r>
            <a:endParaRPr lang="en-US" sz="3000" b="1" dirty="0">
              <a:solidFill>
                <a:srgbClr val="FFFFFF"/>
              </a:solidFill>
              <a:latin typeface="Open Sans Light Bold"/>
              <a:ea typeface="Open Sans Light Bold"/>
              <a:cs typeface="Open Sans Light Bold"/>
              <a:sym typeface="Open Sans Light Bold"/>
            </a:endParaRPr>
          </a:p>
          <a:p>
            <a:pPr algn="just">
              <a:lnSpc>
                <a:spcPts val="1400"/>
              </a:lnSpc>
            </a:pPr>
            <a:endParaRPr lang="en-US" sz="3000" b="1" dirty="0">
              <a:solidFill>
                <a:srgbClr val="FFFFFF"/>
              </a:solidFill>
              <a:latin typeface="Open Sans Light Bold"/>
              <a:ea typeface="Open Sans Light Bold"/>
              <a:cs typeface="Open Sans Light Bold"/>
              <a:sym typeface="Open Sans Light Bold"/>
            </a:endParaRPr>
          </a:p>
        </p:txBody>
      </p:sp>
      <p:sp>
        <p:nvSpPr>
          <p:cNvPr id="22" name="TextBox 22"/>
          <p:cNvSpPr txBox="1"/>
          <p:nvPr/>
        </p:nvSpPr>
        <p:spPr>
          <a:xfrm>
            <a:off x="221967" y="833672"/>
            <a:ext cx="993550" cy="738505"/>
          </a:xfrm>
          <a:prstGeom prst="rect">
            <a:avLst/>
          </a:prstGeom>
        </p:spPr>
        <p:txBody>
          <a:bodyPr lIns="0" tIns="0" rIns="0" bIns="0" rtlCol="0" anchor="t">
            <a:spAutoFit/>
          </a:bodyPr>
          <a:lstStyle/>
          <a:p>
            <a:pPr algn="ctr">
              <a:lnSpc>
                <a:spcPts val="6019"/>
              </a:lnSpc>
            </a:pPr>
            <a:r>
              <a:rPr lang="en-US" sz="4299">
                <a:solidFill>
                  <a:srgbClr val="92AF86"/>
                </a:solidFill>
                <a:latin typeface="Open Sans Extra Bold"/>
                <a:ea typeface="Open Sans Extra Bold"/>
                <a:cs typeface="Open Sans Extra Bold"/>
                <a:sym typeface="Open Sans Extra Bold"/>
              </a:rPr>
              <a:t>01</a:t>
            </a:r>
          </a:p>
        </p:txBody>
      </p:sp>
      <p:sp>
        <p:nvSpPr>
          <p:cNvPr id="23" name="TextBox 23"/>
          <p:cNvSpPr txBox="1"/>
          <p:nvPr/>
        </p:nvSpPr>
        <p:spPr>
          <a:xfrm>
            <a:off x="12193680" y="7200824"/>
            <a:ext cx="3487180" cy="740011"/>
          </a:xfrm>
          <a:prstGeom prst="rect">
            <a:avLst/>
          </a:prstGeom>
        </p:spPr>
        <p:txBody>
          <a:bodyPr lIns="0" tIns="0" rIns="0" bIns="0" rtlCol="0" anchor="t">
            <a:spAutoFit/>
          </a:bodyPr>
          <a:lstStyle/>
          <a:p>
            <a:pPr algn="ctr">
              <a:lnSpc>
                <a:spcPts val="6276"/>
              </a:lnSpc>
            </a:pPr>
            <a:r>
              <a:rPr lang="en-US" sz="4300" dirty="0">
                <a:solidFill>
                  <a:srgbClr val="4A5518"/>
                </a:solidFill>
                <a:latin typeface="DejaVu Serif"/>
                <a:ea typeface="DejaVu Serif"/>
                <a:cs typeface="DejaVu Serif"/>
                <a:sym typeface="DejaVu Serif"/>
              </a:rPr>
              <a:t>Time-bound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89402" y="0"/>
            <a:ext cx="6998598" cy="10287000"/>
          </a:xfrm>
          <a:prstGeom prst="rect">
            <a:avLst/>
          </a:prstGeom>
          <a:solidFill>
            <a:srgbClr val="8BC24A"/>
          </a:solidFill>
        </p:spPr>
        <p:txBody>
          <a:bodyPr/>
          <a:lstStyle/>
          <a:p>
            <a:endParaRPr lang="en-US"/>
          </a:p>
        </p:txBody>
      </p:sp>
      <p:sp>
        <p:nvSpPr>
          <p:cNvPr id="3" name="Freeform 3"/>
          <p:cNvSpPr/>
          <p:nvPr/>
        </p:nvSpPr>
        <p:spPr>
          <a:xfrm flipH="1">
            <a:off x="-138472" y="7952656"/>
            <a:ext cx="2334344" cy="2334344"/>
          </a:xfrm>
          <a:custGeom>
            <a:avLst/>
            <a:gdLst/>
            <a:ahLst/>
            <a:cxnLst/>
            <a:rect l="l" t="t" r="r" b="b"/>
            <a:pathLst>
              <a:path w="2334344" h="2334344">
                <a:moveTo>
                  <a:pt x="2334344" y="0"/>
                </a:moveTo>
                <a:lnTo>
                  <a:pt x="0" y="0"/>
                </a:lnTo>
                <a:lnTo>
                  <a:pt x="0" y="2334344"/>
                </a:lnTo>
                <a:lnTo>
                  <a:pt x="2334344" y="2334344"/>
                </a:lnTo>
                <a:lnTo>
                  <a:pt x="233434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905228" y="851315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167193" y="9119828"/>
            <a:ext cx="3508126" cy="3508126"/>
          </a:xfrm>
          <a:custGeom>
            <a:avLst/>
            <a:gdLst/>
            <a:ahLst/>
            <a:cxnLst/>
            <a:rect l="l" t="t" r="r" b="b"/>
            <a:pathLst>
              <a:path w="3508126" h="3508126">
                <a:moveTo>
                  <a:pt x="0" y="0"/>
                </a:moveTo>
                <a:lnTo>
                  <a:pt x="3508126" y="0"/>
                </a:lnTo>
                <a:lnTo>
                  <a:pt x="3508126" y="3508126"/>
                </a:lnTo>
                <a:lnTo>
                  <a:pt x="0" y="3508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6" name="Group 6"/>
          <p:cNvGrpSpPr/>
          <p:nvPr/>
        </p:nvGrpSpPr>
        <p:grpSpPr>
          <a:xfrm>
            <a:off x="847165" y="774222"/>
            <a:ext cx="1167172" cy="11671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8" name="TextBox 8"/>
          <p:cNvSpPr txBox="1"/>
          <p:nvPr/>
        </p:nvSpPr>
        <p:spPr>
          <a:xfrm>
            <a:off x="2206669" y="945693"/>
            <a:ext cx="6543072" cy="738505"/>
          </a:xfrm>
          <a:prstGeom prst="rect">
            <a:avLst/>
          </a:prstGeom>
        </p:spPr>
        <p:txBody>
          <a:bodyPr lIns="0" tIns="0" rIns="0" bIns="0" rtlCol="0" anchor="t">
            <a:spAutoFit/>
          </a:bodyPr>
          <a:lstStyle/>
          <a:p>
            <a:pPr algn="l">
              <a:lnSpc>
                <a:spcPts val="6019"/>
              </a:lnSpc>
            </a:pPr>
            <a:r>
              <a:rPr lang="en-US" sz="4299">
                <a:solidFill>
                  <a:srgbClr val="8BC24A"/>
                </a:solidFill>
                <a:latin typeface="Open Sans Extra Bold"/>
                <a:ea typeface="Open Sans Extra Bold"/>
                <a:cs typeface="Open Sans Extra Bold"/>
                <a:sym typeface="Open Sans Extra Bold"/>
              </a:rPr>
              <a:t>Đối tượng áp dụng</a:t>
            </a:r>
          </a:p>
        </p:txBody>
      </p:sp>
      <p:sp>
        <p:nvSpPr>
          <p:cNvPr id="9" name="TextBox 9"/>
          <p:cNvSpPr txBox="1"/>
          <p:nvPr/>
        </p:nvSpPr>
        <p:spPr>
          <a:xfrm>
            <a:off x="933976" y="945693"/>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02</a:t>
            </a:r>
          </a:p>
        </p:txBody>
      </p:sp>
      <p:sp>
        <p:nvSpPr>
          <p:cNvPr id="10" name="TextBox 10"/>
          <p:cNvSpPr txBox="1"/>
          <p:nvPr/>
        </p:nvSpPr>
        <p:spPr>
          <a:xfrm>
            <a:off x="1028700" y="2495805"/>
            <a:ext cx="6306688" cy="2647695"/>
          </a:xfrm>
          <a:prstGeom prst="rect">
            <a:avLst/>
          </a:prstGeom>
        </p:spPr>
        <p:txBody>
          <a:bodyPr lIns="0" tIns="0" rIns="0" bIns="0" rtlCol="0" anchor="t">
            <a:spAutoFit/>
          </a:bodyPr>
          <a:lstStyle/>
          <a:p>
            <a:pPr algn="l">
              <a:lnSpc>
                <a:spcPts val="5230"/>
              </a:lnSpc>
            </a:pPr>
            <a:r>
              <a:rPr lang="en-US" sz="3735" b="1">
                <a:solidFill>
                  <a:srgbClr val="000000"/>
                </a:solidFill>
                <a:latin typeface="Open Sans Light Bold"/>
                <a:ea typeface="Open Sans Light Bold"/>
                <a:cs typeface="Open Sans Light Bold"/>
                <a:sym typeface="Open Sans Light Bold"/>
              </a:rPr>
              <a:t>Áp dụng cho tất cả các đối tượng tại các đơn vị thuộc Tổng công ty Hàng hải Việt Nam - CTCP (VIMC)</a:t>
            </a:r>
          </a:p>
        </p:txBody>
      </p:sp>
      <p:grpSp>
        <p:nvGrpSpPr>
          <p:cNvPr id="11" name="Group 11"/>
          <p:cNvGrpSpPr>
            <a:grpSpLocks noChangeAspect="1"/>
          </p:cNvGrpSpPr>
          <p:nvPr/>
        </p:nvGrpSpPr>
        <p:grpSpPr>
          <a:xfrm>
            <a:off x="10453334" y="1181100"/>
            <a:ext cx="6767866" cy="8077731"/>
            <a:chOff x="0" y="0"/>
            <a:chExt cx="6108573" cy="6350000"/>
          </a:xfrm>
        </p:grpSpPr>
        <p:sp>
          <p:nvSpPr>
            <p:cNvPr id="12" name="Freeform 12"/>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8"/>
              <a:stretch>
                <a:fillRect l="-20836" r="-20836"/>
              </a:stretch>
            </a:blipFill>
          </p:spPr>
          <p:txBody>
            <a:bodyPr/>
            <a:lstStyle/>
            <a:p>
              <a:endParaRPr lang="en-US"/>
            </a:p>
          </p:txBody>
        </p:sp>
      </p:grpSp>
      <p:sp>
        <p:nvSpPr>
          <p:cNvPr id="13" name="Freeform 13"/>
          <p:cNvSpPr/>
          <p:nvPr/>
        </p:nvSpPr>
        <p:spPr>
          <a:xfrm>
            <a:off x="9144000" y="-3099066"/>
            <a:ext cx="3508126" cy="3508126"/>
          </a:xfrm>
          <a:custGeom>
            <a:avLst/>
            <a:gdLst/>
            <a:ahLst/>
            <a:cxnLst/>
            <a:rect l="l" t="t" r="r" b="b"/>
            <a:pathLst>
              <a:path w="3508126" h="3508126">
                <a:moveTo>
                  <a:pt x="0" y="0"/>
                </a:moveTo>
                <a:lnTo>
                  <a:pt x="3508126" y="0"/>
                </a:lnTo>
                <a:lnTo>
                  <a:pt x="3508126" y="3508126"/>
                </a:lnTo>
                <a:lnTo>
                  <a:pt x="0" y="3508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280646" y="0"/>
            <a:ext cx="1464554" cy="10287000"/>
          </a:xfrm>
          <a:prstGeom prst="rect">
            <a:avLst/>
          </a:prstGeom>
          <a:solidFill>
            <a:srgbClr val="8BC24A"/>
          </a:solidFill>
        </p:spPr>
        <p:txBody>
          <a:bodyPr/>
          <a:lstStyle/>
          <a:p>
            <a:endParaRPr lang="en-US"/>
          </a:p>
        </p:txBody>
      </p:sp>
      <p:sp>
        <p:nvSpPr>
          <p:cNvPr id="3" name="TextBox 3"/>
          <p:cNvSpPr txBox="1"/>
          <p:nvPr/>
        </p:nvSpPr>
        <p:spPr>
          <a:xfrm>
            <a:off x="8577921" y="2296459"/>
            <a:ext cx="8091983" cy="21145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Nguyên tắc S.M.A.R.T:</a:t>
            </a:r>
            <a:r>
              <a:rPr lang="en-US" sz="3000">
                <a:solidFill>
                  <a:srgbClr val="000000"/>
                </a:solidFill>
                <a:latin typeface="Open Sans Light"/>
                <a:ea typeface="Open Sans Light"/>
                <a:cs typeface="Open Sans Light"/>
                <a:sym typeface="Open Sans Light"/>
              </a:rPr>
              <a:t> người xây dựng mục tiêu /nhiệm vụ (MT/NV), phân giao nhiệm vụ, lên kế hoạch thực thi hay triển khai thực hiện đều phải tuân theo nguyên tắc S.M.A.R.T</a:t>
            </a:r>
          </a:p>
        </p:txBody>
      </p:sp>
      <p:sp>
        <p:nvSpPr>
          <p:cNvPr id="4" name="TextBox 4"/>
          <p:cNvSpPr txBox="1"/>
          <p:nvPr/>
        </p:nvSpPr>
        <p:spPr>
          <a:xfrm>
            <a:off x="8577921" y="4890153"/>
            <a:ext cx="7317892" cy="2657715"/>
          </a:xfrm>
          <a:prstGeom prst="rect">
            <a:avLst/>
          </a:prstGeom>
        </p:spPr>
        <p:txBody>
          <a:bodyPr lIns="0" tIns="0" rIns="0" bIns="0" rtlCol="0" anchor="t">
            <a:spAutoFit/>
          </a:bodyPr>
          <a:lstStyle/>
          <a:p>
            <a:pPr algn="l">
              <a:lnSpc>
                <a:spcPts val="4200"/>
              </a:lnSpc>
            </a:pPr>
            <a:r>
              <a:rPr lang="en-US" sz="3000" b="1" dirty="0" err="1">
                <a:solidFill>
                  <a:srgbClr val="000000"/>
                </a:solidFill>
                <a:latin typeface="Open Sans Light Bold"/>
                <a:ea typeface="Open Sans Light Bold"/>
                <a:cs typeface="Open Sans Light Bold"/>
                <a:sym typeface="Open Sans Light Bold"/>
              </a:rPr>
              <a:t>Nguyên</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tắc</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làm</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việc</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nhóm</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nguyên</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tắc</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hợp</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tác</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hiệu</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quả</a:t>
            </a:r>
            <a:r>
              <a:rPr lang="en-US" sz="3000" b="1" dirty="0">
                <a:solidFill>
                  <a:srgbClr val="000000"/>
                </a:solidFill>
                <a:latin typeface="Open Sans Light Bold"/>
                <a:ea typeface="Open Sans Light Bold"/>
                <a:cs typeface="Open Sans Light Bold"/>
                <a:sym typeface="Open Sans Light Bold"/>
              </a:rPr>
              <a: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thảo</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luận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trên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tinh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thần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làm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việc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nhóm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để</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xây</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dựng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hành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động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cốt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lõi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và</a:t>
            </a:r>
            <a:r>
              <a:rPr lang="en-US" sz="3000" dirty="0">
                <a:solidFill>
                  <a:srgbClr val="000000"/>
                </a:solidFill>
                <a:latin typeface="Open Sans Light"/>
                <a:ea typeface="Open Sans Light"/>
                <a:cs typeface="Open Sans Light"/>
                <a:sym typeface="Open Sans Light"/>
              </a:rPr>
              <a:t> cam </a:t>
            </a:r>
            <a:r>
              <a:rPr lang="en-US" sz="3000" dirty="0" err="1">
                <a:solidFill>
                  <a:srgbClr val="000000"/>
                </a:solidFill>
                <a:latin typeface="Open Sans Light"/>
                <a:ea typeface="Open Sans Light"/>
                <a:cs typeface="Open Sans Light"/>
                <a:sym typeface="Open Sans Light"/>
              </a:rPr>
              <a:t>kết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thực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có</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hiệu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quả</a:t>
            </a:r>
            <a:endParaRPr lang="en-US" sz="3000" dirty="0">
              <a:solidFill>
                <a:srgbClr val="000000"/>
              </a:solidFill>
              <a:latin typeface="Open Sans Light"/>
              <a:ea typeface="Open Sans Light"/>
              <a:cs typeface="Open Sans Light"/>
              <a:sym typeface="Open Sans Light"/>
            </a:endParaRPr>
          </a:p>
        </p:txBody>
      </p:sp>
      <p:sp>
        <p:nvSpPr>
          <p:cNvPr id="5" name="Freeform 5"/>
          <p:cNvSpPr/>
          <p:nvPr/>
        </p:nvSpPr>
        <p:spPr>
          <a:xfrm>
            <a:off x="14915841" y="-2951231"/>
            <a:ext cx="3508126" cy="3508126"/>
          </a:xfrm>
          <a:custGeom>
            <a:avLst/>
            <a:gdLst/>
            <a:ahLst/>
            <a:cxnLst/>
            <a:rect l="l" t="t" r="r" b="b"/>
            <a:pathLst>
              <a:path w="3508126" h="3508126">
                <a:moveTo>
                  <a:pt x="0" y="0"/>
                </a:moveTo>
                <a:lnTo>
                  <a:pt x="3508126" y="0"/>
                </a:lnTo>
                <a:lnTo>
                  <a:pt x="3508126" y="3508126"/>
                </a:lnTo>
                <a:lnTo>
                  <a:pt x="0" y="3508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616830" y="9254398"/>
            <a:ext cx="2716813" cy="2716813"/>
          </a:xfrm>
          <a:custGeom>
            <a:avLst/>
            <a:gdLst/>
            <a:ahLst/>
            <a:cxnLst/>
            <a:rect l="l" t="t" r="r" b="b"/>
            <a:pathLst>
              <a:path w="2716813" h="2716813">
                <a:moveTo>
                  <a:pt x="0" y="0"/>
                </a:moveTo>
                <a:lnTo>
                  <a:pt x="2716812" y="0"/>
                </a:lnTo>
                <a:lnTo>
                  <a:pt x="2716812" y="2716812"/>
                </a:lnTo>
                <a:lnTo>
                  <a:pt x="0" y="2716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8577921" y="7990541"/>
            <a:ext cx="7317892" cy="1581150"/>
          </a:xfrm>
          <a:prstGeom prst="rect">
            <a:avLst/>
          </a:prstGeom>
        </p:spPr>
        <p:txBody>
          <a:bodyPr lIns="0" tIns="0" rIns="0" bIns="0" rtlCol="0" anchor="t">
            <a:spAutoFit/>
          </a:bodyPr>
          <a:lstStyle/>
          <a:p>
            <a:pPr algn="l">
              <a:lnSpc>
                <a:spcPts val="4200"/>
              </a:lnSpc>
            </a:pPr>
            <a:r>
              <a:rPr lang="en-US" sz="3000" b="1" dirty="0" err="1">
                <a:solidFill>
                  <a:srgbClr val="000000"/>
                </a:solidFill>
                <a:latin typeface="Open Sans Light Bold"/>
                <a:ea typeface="Open Sans Light Bold"/>
                <a:cs typeface="Open Sans Light Bold"/>
                <a:sym typeface="Open Sans Light Bold"/>
              </a:rPr>
              <a:t>Nguyên</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tắc</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tập</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trung</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ưu</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tiên</a:t>
            </a:r>
            <a:r>
              <a:rPr lang="en-US" sz="3000" b="1" dirty="0">
                <a:solidFill>
                  <a:srgbClr val="000000"/>
                </a:solidFill>
                <a:latin typeface="Open Sans Light Bold"/>
                <a:ea typeface="Open Sans Light Bold"/>
                <a:cs typeface="Open Sans Light Bold"/>
                <a:sym typeface="Open Sans Light Bold"/>
              </a:rPr>
              <a: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đặt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mức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độ</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ưu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tiên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khi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xây</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dựng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các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hành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động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cốt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lõi</a:t>
            </a:r>
            <a:endParaRPr lang="en-US" sz="3000" dirty="0">
              <a:solidFill>
                <a:srgbClr val="000000"/>
              </a:solidFill>
              <a:latin typeface="Open Sans Light"/>
              <a:ea typeface="Open Sans Light"/>
              <a:cs typeface="Open Sans Light"/>
              <a:sym typeface="Open Sans Light"/>
            </a:endParaRPr>
          </a:p>
        </p:txBody>
      </p:sp>
      <p:sp>
        <p:nvSpPr>
          <p:cNvPr id="8" name="AutoShape 8"/>
          <p:cNvSpPr/>
          <p:nvPr/>
        </p:nvSpPr>
        <p:spPr>
          <a:xfrm>
            <a:off x="0" y="0"/>
            <a:ext cx="6998598" cy="10287000"/>
          </a:xfrm>
          <a:prstGeom prst="rect">
            <a:avLst/>
          </a:prstGeom>
          <a:solidFill>
            <a:srgbClr val="8BC24A"/>
          </a:solidFill>
        </p:spPr>
        <p:txBody>
          <a:bodyPr/>
          <a:lstStyle/>
          <a:p>
            <a:endParaRPr lang="en-US"/>
          </a:p>
        </p:txBody>
      </p:sp>
      <p:grpSp>
        <p:nvGrpSpPr>
          <p:cNvPr id="9" name="Group 9"/>
          <p:cNvGrpSpPr/>
          <p:nvPr/>
        </p:nvGrpSpPr>
        <p:grpSpPr>
          <a:xfrm>
            <a:off x="516796" y="553525"/>
            <a:ext cx="7168751" cy="9155883"/>
            <a:chOff x="0" y="0"/>
            <a:chExt cx="9558335" cy="12207844"/>
          </a:xfrm>
        </p:grpSpPr>
        <p:pic>
          <p:nvPicPr>
            <p:cNvPr id="10" name="Picture 10"/>
            <p:cNvPicPr>
              <a:picLocks noChangeAspect="1"/>
            </p:cNvPicPr>
            <p:nvPr/>
          </p:nvPicPr>
          <p:blipFill>
            <a:blip r:embed="rId4"/>
            <a:srcRect l="23901" r="23901"/>
            <a:stretch>
              <a:fillRect/>
            </a:stretch>
          </p:blipFill>
          <p:spPr>
            <a:xfrm>
              <a:off x="0" y="0"/>
              <a:ext cx="9558335" cy="12207844"/>
            </a:xfrm>
            <a:prstGeom prst="rect">
              <a:avLst/>
            </a:prstGeom>
          </p:spPr>
        </p:pic>
      </p:grpSp>
      <p:grpSp>
        <p:nvGrpSpPr>
          <p:cNvPr id="11" name="Group 11"/>
          <p:cNvGrpSpPr/>
          <p:nvPr/>
        </p:nvGrpSpPr>
        <p:grpSpPr>
          <a:xfrm>
            <a:off x="7994335" y="297972"/>
            <a:ext cx="1167172" cy="11671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13" name="TextBox 13"/>
          <p:cNvSpPr txBox="1"/>
          <p:nvPr/>
        </p:nvSpPr>
        <p:spPr>
          <a:xfrm>
            <a:off x="8081146" y="469443"/>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03</a:t>
            </a:r>
          </a:p>
        </p:txBody>
      </p:sp>
      <p:sp>
        <p:nvSpPr>
          <p:cNvPr id="14" name="TextBox 14"/>
          <p:cNvSpPr txBox="1"/>
          <p:nvPr/>
        </p:nvSpPr>
        <p:spPr>
          <a:xfrm>
            <a:off x="9391650" y="504825"/>
            <a:ext cx="6543072" cy="738505"/>
          </a:xfrm>
          <a:prstGeom prst="rect">
            <a:avLst/>
          </a:prstGeom>
        </p:spPr>
        <p:txBody>
          <a:bodyPr lIns="0" tIns="0" rIns="0" bIns="0" rtlCol="0" anchor="t">
            <a:spAutoFit/>
          </a:bodyPr>
          <a:lstStyle/>
          <a:p>
            <a:pPr algn="l">
              <a:lnSpc>
                <a:spcPts val="6019"/>
              </a:lnSpc>
            </a:pPr>
            <a:r>
              <a:rPr lang="en-US" sz="4299">
                <a:solidFill>
                  <a:srgbClr val="8BC24A"/>
                </a:solidFill>
                <a:latin typeface="Open Sans Extra Bold"/>
                <a:ea typeface="Open Sans Extra Bold"/>
                <a:cs typeface="Open Sans Extra Bold"/>
                <a:sym typeface="Open Sans Extra Bold"/>
              </a:rPr>
              <a:t>Các nguyên tắc cốt lõi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6795" y="-1426795"/>
            <a:ext cx="2853589" cy="2853589"/>
          </a:xfrm>
          <a:custGeom>
            <a:avLst/>
            <a:gdLst/>
            <a:ahLst/>
            <a:cxnLst/>
            <a:rect l="l" t="t" r="r" b="b"/>
            <a:pathLst>
              <a:path w="2853589" h="2853589">
                <a:moveTo>
                  <a:pt x="0" y="0"/>
                </a:moveTo>
                <a:lnTo>
                  <a:pt x="2853590" y="0"/>
                </a:lnTo>
                <a:lnTo>
                  <a:pt x="2853590" y="2853590"/>
                </a:lnTo>
                <a:lnTo>
                  <a:pt x="0" y="2853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559442" y="395646"/>
            <a:ext cx="11301259" cy="4986681"/>
          </a:xfrm>
          <a:custGeom>
            <a:avLst/>
            <a:gdLst/>
            <a:ahLst/>
            <a:cxnLst/>
            <a:rect l="l" t="t" r="r" b="b"/>
            <a:pathLst>
              <a:path w="11301259" h="4986681">
                <a:moveTo>
                  <a:pt x="0" y="0"/>
                </a:moveTo>
                <a:lnTo>
                  <a:pt x="11301259" y="0"/>
                </a:lnTo>
                <a:lnTo>
                  <a:pt x="11301259" y="4986681"/>
                </a:lnTo>
                <a:lnTo>
                  <a:pt x="0" y="4986681"/>
                </a:lnTo>
                <a:lnTo>
                  <a:pt x="0" y="0"/>
                </a:lnTo>
                <a:close/>
              </a:path>
            </a:pathLst>
          </a:custGeom>
          <a:blipFill>
            <a:blip r:embed="rId4"/>
            <a:stretch>
              <a:fillRect/>
            </a:stretch>
          </a:blipFill>
        </p:spPr>
        <p:txBody>
          <a:bodyPr/>
          <a:lstStyle/>
          <a:p>
            <a:endParaRPr lang="en-US"/>
          </a:p>
        </p:txBody>
      </p:sp>
      <p:sp>
        <p:nvSpPr>
          <p:cNvPr id="4" name="Freeform 4"/>
          <p:cNvSpPr/>
          <p:nvPr/>
        </p:nvSpPr>
        <p:spPr>
          <a:xfrm>
            <a:off x="3956586" y="1593587"/>
            <a:ext cx="2259094" cy="1962588"/>
          </a:xfrm>
          <a:custGeom>
            <a:avLst/>
            <a:gdLst/>
            <a:ahLst/>
            <a:cxnLst/>
            <a:rect l="l" t="t" r="r" b="b"/>
            <a:pathLst>
              <a:path w="2259094" h="1962588">
                <a:moveTo>
                  <a:pt x="0" y="0"/>
                </a:moveTo>
                <a:lnTo>
                  <a:pt x="2259094" y="0"/>
                </a:lnTo>
                <a:lnTo>
                  <a:pt x="2259094" y="1962588"/>
                </a:lnTo>
                <a:lnTo>
                  <a:pt x="0" y="1962588"/>
                </a:lnTo>
                <a:lnTo>
                  <a:pt x="0" y="0"/>
                </a:lnTo>
                <a:close/>
              </a:path>
            </a:pathLst>
          </a:custGeom>
          <a:blipFill>
            <a:blip r:embed="rId5">
              <a:alphaModFix amt="4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713866" y="1536437"/>
            <a:ext cx="3242720" cy="26479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MT/NV khi giao phải được thể hiện đúng theo biểu mẫu sau:</a:t>
            </a:r>
          </a:p>
          <a:p>
            <a:pPr algn="l">
              <a:lnSpc>
                <a:spcPts val="4200"/>
              </a:lnSpc>
            </a:pPr>
            <a:endParaRPr lang="en-US" sz="3000" b="1">
              <a:solidFill>
                <a:srgbClr val="000000"/>
              </a:solidFill>
              <a:latin typeface="Open Sans Light Bold"/>
              <a:ea typeface="Open Sans Light Bold"/>
              <a:cs typeface="Open Sans Light Bold"/>
              <a:sym typeface="Open Sans Light Bold"/>
            </a:endParaRPr>
          </a:p>
        </p:txBody>
      </p:sp>
      <p:sp>
        <p:nvSpPr>
          <p:cNvPr id="6" name="TextBox 6"/>
          <p:cNvSpPr txBox="1"/>
          <p:nvPr/>
        </p:nvSpPr>
        <p:spPr>
          <a:xfrm>
            <a:off x="642551" y="5530671"/>
            <a:ext cx="8501449" cy="21145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MT/NV: </a:t>
            </a:r>
            <a:r>
              <a:rPr lang="en-US" sz="3000">
                <a:solidFill>
                  <a:srgbClr val="000000"/>
                </a:solidFill>
                <a:latin typeface="Open Sans Light"/>
                <a:ea typeface="Open Sans Light"/>
                <a:cs typeface="Open Sans Light"/>
                <a:sym typeface="Open Sans Light"/>
              </a:rPr>
              <a:t>là những mục tiêu, nhiệm vụ được thảo luận để triển khai hay được cấp trên giao tại các thông báo giao chỉ tiêu, kết luận cuộc họp, đã được thống nhất thành văn bản</a:t>
            </a:r>
          </a:p>
        </p:txBody>
      </p:sp>
      <p:sp>
        <p:nvSpPr>
          <p:cNvPr id="7" name="TextBox 7"/>
          <p:cNvSpPr txBox="1"/>
          <p:nvPr/>
        </p:nvSpPr>
        <p:spPr>
          <a:xfrm>
            <a:off x="642551" y="7807146"/>
            <a:ext cx="8300174" cy="15811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Hành động cốt lõi (HĐCT): </a:t>
            </a:r>
            <a:r>
              <a:rPr lang="en-US" sz="3000">
                <a:solidFill>
                  <a:srgbClr val="000000"/>
                </a:solidFill>
                <a:latin typeface="Open Sans Light"/>
                <a:ea typeface="Open Sans Light"/>
                <a:cs typeface="Open Sans Light"/>
                <a:sym typeface="Open Sans Light"/>
              </a:rPr>
              <a:t>là những hành động cơ bản, cần thiết, quan trọng để đạt được mục tiêu/nhiệm vụ đề ra</a:t>
            </a:r>
          </a:p>
        </p:txBody>
      </p:sp>
      <p:sp>
        <p:nvSpPr>
          <p:cNvPr id="8" name="TextBox 8"/>
          <p:cNvSpPr txBox="1"/>
          <p:nvPr/>
        </p:nvSpPr>
        <p:spPr>
          <a:xfrm>
            <a:off x="9138668" y="7826196"/>
            <a:ext cx="8501449" cy="15811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Chủ trì:</a:t>
            </a:r>
            <a:r>
              <a:rPr lang="en-US" sz="3000">
                <a:solidFill>
                  <a:srgbClr val="000000"/>
                </a:solidFill>
                <a:latin typeface="Open Sans Light"/>
                <a:ea typeface="Open Sans Light"/>
                <a:cs typeface="Open Sans Light"/>
                <a:sym typeface="Open Sans Light"/>
              </a:rPr>
              <a:t> cá nhân, người đứng đầu đơn vị chịu trách nhiệm phải thực thi các chuỗi hành động để đạt được kết quả cần thiết.</a:t>
            </a:r>
          </a:p>
        </p:txBody>
      </p:sp>
      <p:sp>
        <p:nvSpPr>
          <p:cNvPr id="9" name="TextBox 9"/>
          <p:cNvSpPr txBox="1"/>
          <p:nvPr/>
        </p:nvSpPr>
        <p:spPr>
          <a:xfrm>
            <a:off x="9138668" y="5587821"/>
            <a:ext cx="8506781" cy="26479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Kết quả cần đạt được (KQ): </a:t>
            </a:r>
            <a:r>
              <a:rPr lang="en-US" sz="3000">
                <a:solidFill>
                  <a:srgbClr val="000000"/>
                </a:solidFill>
                <a:latin typeface="Open Sans Light"/>
                <a:ea typeface="Open Sans Light"/>
                <a:cs typeface="Open Sans Light"/>
                <a:sym typeface="Open Sans Light"/>
              </a:rPr>
              <a:t>kết quả của hành động cốt lõi khi hoàn thành</a:t>
            </a:r>
          </a:p>
          <a:p>
            <a:pPr algn="l">
              <a:lnSpc>
                <a:spcPts val="4200"/>
              </a:lnSpc>
            </a:pPr>
            <a:r>
              <a:rPr lang="en-US" sz="3000" b="1">
                <a:solidFill>
                  <a:srgbClr val="000000"/>
                </a:solidFill>
                <a:latin typeface="Open Sans Light Bold"/>
                <a:ea typeface="Open Sans Light Bold"/>
                <a:cs typeface="Open Sans Light Bold"/>
                <a:sym typeface="Open Sans Light Bold"/>
              </a:rPr>
              <a:t>Thời hạn: </a:t>
            </a:r>
            <a:r>
              <a:rPr lang="en-US" sz="3000">
                <a:solidFill>
                  <a:srgbClr val="000000"/>
                </a:solidFill>
                <a:latin typeface="Open Sans Light"/>
                <a:ea typeface="Open Sans Light"/>
                <a:cs typeface="Open Sans Light"/>
                <a:sym typeface="Open Sans Light"/>
              </a:rPr>
              <a:t>thời hạn cuối cùng để đạt được kết quả nêu trên.</a:t>
            </a:r>
          </a:p>
          <a:p>
            <a:pPr algn="l">
              <a:lnSpc>
                <a:spcPts val="4200"/>
              </a:lnSpc>
            </a:pPr>
            <a:endParaRPr lang="en-US" sz="3000">
              <a:solidFill>
                <a:srgbClr val="000000"/>
              </a:solidFill>
              <a:latin typeface="Open Sans Light"/>
              <a:ea typeface="Open Sans Light"/>
              <a:cs typeface="Open Sans Light"/>
              <a:sym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6795" y="-1426795"/>
            <a:ext cx="2853589" cy="2853589"/>
          </a:xfrm>
          <a:custGeom>
            <a:avLst/>
            <a:gdLst/>
            <a:ahLst/>
            <a:cxnLst/>
            <a:rect l="l" t="t" r="r" b="b"/>
            <a:pathLst>
              <a:path w="2853589" h="2853589">
                <a:moveTo>
                  <a:pt x="0" y="0"/>
                </a:moveTo>
                <a:lnTo>
                  <a:pt x="2853590" y="0"/>
                </a:lnTo>
                <a:lnTo>
                  <a:pt x="2853590" y="2853590"/>
                </a:lnTo>
                <a:lnTo>
                  <a:pt x="0" y="2853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67060" y="1114766"/>
            <a:ext cx="15486131" cy="4607124"/>
          </a:xfrm>
          <a:custGeom>
            <a:avLst/>
            <a:gdLst/>
            <a:ahLst/>
            <a:cxnLst/>
            <a:rect l="l" t="t" r="r" b="b"/>
            <a:pathLst>
              <a:path w="15486131" h="4607124">
                <a:moveTo>
                  <a:pt x="0" y="0"/>
                </a:moveTo>
                <a:lnTo>
                  <a:pt x="15486132" y="0"/>
                </a:lnTo>
                <a:lnTo>
                  <a:pt x="15486132" y="4607124"/>
                </a:lnTo>
                <a:lnTo>
                  <a:pt x="0" y="4607124"/>
                </a:lnTo>
                <a:lnTo>
                  <a:pt x="0" y="0"/>
                </a:lnTo>
                <a:close/>
              </a:path>
            </a:pathLst>
          </a:custGeom>
          <a:blipFill>
            <a:blip r:embed="rId4"/>
            <a:stretch>
              <a:fillRect/>
            </a:stretch>
          </a:blipFill>
        </p:spPr>
        <p:txBody>
          <a:bodyPr/>
          <a:lstStyle/>
          <a:p>
            <a:endParaRPr lang="en-US"/>
          </a:p>
        </p:txBody>
      </p:sp>
      <p:sp>
        <p:nvSpPr>
          <p:cNvPr id="4" name="Freeform 4"/>
          <p:cNvSpPr/>
          <p:nvPr/>
        </p:nvSpPr>
        <p:spPr>
          <a:xfrm>
            <a:off x="7208743" y="5143500"/>
            <a:ext cx="10792066" cy="3453461"/>
          </a:xfrm>
          <a:custGeom>
            <a:avLst/>
            <a:gdLst/>
            <a:ahLst/>
            <a:cxnLst/>
            <a:rect l="l" t="t" r="r" b="b"/>
            <a:pathLst>
              <a:path w="10792066" h="3453461">
                <a:moveTo>
                  <a:pt x="0" y="0"/>
                </a:moveTo>
                <a:lnTo>
                  <a:pt x="10792066" y="0"/>
                </a:lnTo>
                <a:lnTo>
                  <a:pt x="10792066" y="3453461"/>
                </a:lnTo>
                <a:lnTo>
                  <a:pt x="0" y="3453461"/>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61679" y="0"/>
            <a:ext cx="1464554" cy="10287000"/>
          </a:xfrm>
          <a:prstGeom prst="rect">
            <a:avLst/>
          </a:prstGeom>
          <a:solidFill>
            <a:srgbClr val="8BC24A"/>
          </a:solidFill>
        </p:spPr>
        <p:txBody>
          <a:bodyPr/>
          <a:lstStyle/>
          <a:p>
            <a:endParaRPr lang="en-US"/>
          </a:p>
        </p:txBody>
      </p:sp>
      <p:sp>
        <p:nvSpPr>
          <p:cNvPr id="3" name="TextBox 3"/>
          <p:cNvSpPr txBox="1"/>
          <p:nvPr/>
        </p:nvSpPr>
        <p:spPr>
          <a:xfrm>
            <a:off x="9894076" y="2381072"/>
            <a:ext cx="6543072" cy="1580497"/>
          </a:xfrm>
          <a:prstGeom prst="rect">
            <a:avLst/>
          </a:prstGeom>
        </p:spPr>
        <p:txBody>
          <a:bodyPr lIns="0" tIns="0" rIns="0" bIns="0" rtlCol="0" anchor="t">
            <a:spAutoFit/>
          </a:bodyPr>
          <a:lstStyle/>
          <a:p>
            <a:pPr algn="l">
              <a:lnSpc>
                <a:spcPts val="4200"/>
              </a:lnSpc>
            </a:pPr>
            <a:r>
              <a:rPr lang="en-US" sz="3000" b="1" dirty="0" err="1">
                <a:solidFill>
                  <a:srgbClr val="000000"/>
                </a:solidFill>
                <a:latin typeface="Open Sans Light Bold"/>
                <a:ea typeface="Open Sans Light Bold"/>
                <a:cs typeface="Open Sans Light Bold"/>
                <a:sym typeface="Open Sans Light Bold"/>
              </a:rPr>
              <a:t>Bám</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sát</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mục</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tiêu</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phân</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bổ</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cụ</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thể</a:t>
            </a:r>
            <a:r>
              <a:rPr lang="en-US" sz="3000" b="1" dirty="0">
                <a:solidFill>
                  <a:srgbClr val="000000"/>
                </a:solidFill>
                <a:latin typeface="Open Sans Light Bold"/>
                <a:ea typeface="Open Sans Light Bold"/>
                <a:cs typeface="Open Sans Light Bold"/>
                <a:sym typeface="Open Sans Light Bold"/>
              </a:rPr>
              <a:t>: </a:t>
            </a:r>
            <a:r>
              <a:rPr lang="en-US" sz="3000" dirty="0" err="1">
                <a:solidFill>
                  <a:srgbClr val="000000"/>
                </a:solidFill>
                <a:latin typeface="Open Sans Light"/>
                <a:ea typeface="Open Sans Light"/>
                <a:cs typeface="Open Sans Light"/>
                <a:sym typeface="Open Sans Light"/>
              </a:rPr>
              <a:t>tổ</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chức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họp</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để</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phân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rã</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phân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bổ</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nhiệm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vụ</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thành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các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hành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động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cụ</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thể</a:t>
            </a:r>
            <a:endParaRPr lang="en-US" sz="3000" dirty="0">
              <a:solidFill>
                <a:srgbClr val="000000"/>
              </a:solidFill>
              <a:latin typeface="Open Sans Light"/>
              <a:ea typeface="Open Sans Light"/>
              <a:cs typeface="Open Sans Light"/>
              <a:sym typeface="Open Sans Light"/>
            </a:endParaRPr>
          </a:p>
        </p:txBody>
      </p:sp>
      <p:sp>
        <p:nvSpPr>
          <p:cNvPr id="4" name="TextBox 4"/>
          <p:cNvSpPr txBox="1"/>
          <p:nvPr/>
        </p:nvSpPr>
        <p:spPr>
          <a:xfrm>
            <a:off x="9894076" y="4229011"/>
            <a:ext cx="6337707" cy="2114550"/>
          </a:xfrm>
          <a:prstGeom prst="rect">
            <a:avLst/>
          </a:prstGeom>
        </p:spPr>
        <p:txBody>
          <a:bodyPr lIns="0" tIns="0" rIns="0" bIns="0" rtlCol="0" anchor="t">
            <a:spAutoFit/>
          </a:bodyPr>
          <a:lstStyle/>
          <a:p>
            <a:pPr algn="l">
              <a:lnSpc>
                <a:spcPts val="4200"/>
              </a:lnSpc>
            </a:pPr>
            <a:r>
              <a:rPr lang="en-US" sz="3000" b="1" dirty="0" err="1">
                <a:solidFill>
                  <a:srgbClr val="000000"/>
                </a:solidFill>
                <a:latin typeface="Open Sans Light Bold"/>
                <a:ea typeface="Open Sans Light Bold"/>
                <a:cs typeface="Open Sans Light Bold"/>
                <a:sym typeface="Open Sans Light Bold"/>
              </a:rPr>
              <a:t>Kiểm</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soát</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tiến</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trình</a:t>
            </a:r>
            <a:r>
              <a:rPr lang="en-US" sz="3000" b="1" dirty="0">
                <a:solidFill>
                  <a:srgbClr val="000000"/>
                </a:solidFill>
                <a:latin typeface="Open Sans Light Bold"/>
                <a:ea typeface="Open Sans Light Bold"/>
                <a:cs typeface="Open Sans Light Bold"/>
                <a:sym typeface="Open Sans Light Bold"/>
              </a:rPr>
              <a:t>: </a:t>
            </a:r>
            <a:r>
              <a:rPr lang="en-US" sz="3000" dirty="0" err="1">
                <a:solidFill>
                  <a:srgbClr val="000000"/>
                </a:solidFill>
                <a:latin typeface="Open Sans Light"/>
                <a:ea typeface="Open Sans Light"/>
                <a:cs typeface="Open Sans Light"/>
                <a:sym typeface="Open Sans Light"/>
              </a:rPr>
              <a:t>liên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tục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tổ</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chức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kiểm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tra</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kết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quả</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từng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giai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đoạn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điều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chỉnh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bổ</a:t>
            </a:r>
            <a:r>
              <a:rPr lang="en-US" sz="3000" dirty="0">
                <a:solidFill>
                  <a:srgbClr val="000000"/>
                </a:solidFill>
                <a:latin typeface="Open Sans Light"/>
                <a:ea typeface="Open Sans Light"/>
                <a:cs typeface="Open Sans Light"/>
                <a:sym typeface="Open Sans Light"/>
              </a:rPr>
              <a:t> sung </a:t>
            </a:r>
            <a:r>
              <a:rPr lang="en-US" sz="3000" dirty="0" err="1">
                <a:solidFill>
                  <a:srgbClr val="000000"/>
                </a:solidFill>
                <a:latin typeface="Open Sans Light"/>
                <a:ea typeface="Open Sans Light"/>
                <a:cs typeface="Open Sans Light"/>
                <a:sym typeface="Open Sans Light"/>
              </a:rPr>
              <a:t>nếu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cần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thiết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nhằm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bám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sát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mục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tiêu</a:t>
            </a:r>
            <a:endParaRPr lang="en-US" sz="3000" dirty="0">
              <a:solidFill>
                <a:srgbClr val="000000"/>
              </a:solidFill>
              <a:latin typeface="Open Sans Light"/>
              <a:ea typeface="Open Sans Light"/>
              <a:cs typeface="Open Sans Light"/>
              <a:sym typeface="Open Sans Light"/>
            </a:endParaRPr>
          </a:p>
        </p:txBody>
      </p:sp>
      <p:sp>
        <p:nvSpPr>
          <p:cNvPr id="5" name="Freeform 5"/>
          <p:cNvSpPr/>
          <p:nvPr/>
        </p:nvSpPr>
        <p:spPr>
          <a:xfrm>
            <a:off x="-1754063" y="-2169271"/>
            <a:ext cx="3508126" cy="3508126"/>
          </a:xfrm>
          <a:custGeom>
            <a:avLst/>
            <a:gdLst/>
            <a:ahLst/>
            <a:cxnLst/>
            <a:rect l="l" t="t" r="r" b="b"/>
            <a:pathLst>
              <a:path w="3508126" h="3508126">
                <a:moveTo>
                  <a:pt x="0" y="0"/>
                </a:moveTo>
                <a:lnTo>
                  <a:pt x="3508126" y="0"/>
                </a:lnTo>
                <a:lnTo>
                  <a:pt x="3508126" y="3508126"/>
                </a:lnTo>
                <a:lnTo>
                  <a:pt x="0" y="3508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607230" y="1750401"/>
            <a:ext cx="7004903" cy="7431301"/>
            <a:chOff x="0" y="0"/>
            <a:chExt cx="9339870" cy="9908401"/>
          </a:xfrm>
        </p:grpSpPr>
        <p:pic>
          <p:nvPicPr>
            <p:cNvPr id="7" name="Picture 7"/>
            <p:cNvPicPr>
              <a:picLocks noChangeAspect="1"/>
            </p:cNvPicPr>
            <p:nvPr/>
          </p:nvPicPr>
          <p:blipFill>
            <a:blip r:embed="rId4"/>
            <a:srcRect l="1858" r="1858"/>
            <a:stretch>
              <a:fillRect/>
            </a:stretch>
          </p:blipFill>
          <p:spPr>
            <a:xfrm>
              <a:off x="0" y="0"/>
              <a:ext cx="9339870" cy="9908401"/>
            </a:xfrm>
            <a:prstGeom prst="rect">
              <a:avLst/>
            </a:prstGeom>
          </p:spPr>
        </p:pic>
      </p:grpSp>
      <p:sp>
        <p:nvSpPr>
          <p:cNvPr id="8" name="TextBox 8"/>
          <p:cNvSpPr txBox="1"/>
          <p:nvPr/>
        </p:nvSpPr>
        <p:spPr>
          <a:xfrm>
            <a:off x="8655826" y="880162"/>
            <a:ext cx="6543072" cy="738505"/>
          </a:xfrm>
          <a:prstGeom prst="rect">
            <a:avLst/>
          </a:prstGeom>
        </p:spPr>
        <p:txBody>
          <a:bodyPr lIns="0" tIns="0" rIns="0" bIns="0" rtlCol="0" anchor="t">
            <a:spAutoFit/>
          </a:bodyPr>
          <a:lstStyle/>
          <a:p>
            <a:pPr algn="l">
              <a:lnSpc>
                <a:spcPts val="6019"/>
              </a:lnSpc>
            </a:pPr>
            <a:r>
              <a:rPr lang="en-US" sz="4299">
                <a:solidFill>
                  <a:srgbClr val="8BC24A"/>
                </a:solidFill>
                <a:latin typeface="Open Sans Extra Bold"/>
                <a:ea typeface="Open Sans Extra Bold"/>
                <a:cs typeface="Open Sans Extra Bold"/>
                <a:sym typeface="Open Sans Extra Bold"/>
              </a:rPr>
              <a:t>Nguyên tắc triển khai</a:t>
            </a:r>
          </a:p>
        </p:txBody>
      </p:sp>
      <p:sp>
        <p:nvSpPr>
          <p:cNvPr id="9" name="TextBox 9"/>
          <p:cNvSpPr txBox="1"/>
          <p:nvPr/>
        </p:nvSpPr>
        <p:spPr>
          <a:xfrm>
            <a:off x="9894076" y="6610350"/>
            <a:ext cx="6337707" cy="2647950"/>
          </a:xfrm>
          <a:prstGeom prst="rect">
            <a:avLst/>
          </a:prstGeom>
        </p:spPr>
        <p:txBody>
          <a:bodyPr lIns="0" tIns="0" rIns="0" bIns="0" rtlCol="0" anchor="t">
            <a:spAutoFit/>
          </a:bodyPr>
          <a:lstStyle/>
          <a:p>
            <a:pPr algn="l">
              <a:lnSpc>
                <a:spcPts val="4200"/>
              </a:lnSpc>
            </a:pPr>
            <a:r>
              <a:rPr lang="en-US" sz="3000" b="1" dirty="0" err="1">
                <a:solidFill>
                  <a:srgbClr val="000000"/>
                </a:solidFill>
                <a:latin typeface="Open Sans Light Bold"/>
                <a:ea typeface="Open Sans Light Bold"/>
                <a:cs typeface="Open Sans Light Bold"/>
                <a:sym typeface="Open Sans Light Bold"/>
              </a:rPr>
              <a:t>Phản</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hồi</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tích</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cực</a:t>
            </a:r>
            <a:r>
              <a:rPr lang="en-US" sz="3000" b="1" dirty="0">
                <a:solidFill>
                  <a:srgbClr val="000000"/>
                </a:solidFill>
                <a:latin typeface="Open Sans Light Bold"/>
                <a:ea typeface="Open Sans Light Bold"/>
                <a:cs typeface="Open Sans Light Bold"/>
                <a:sym typeface="Open Sans Light Bold"/>
              </a:rPr>
              <a:t>: </a:t>
            </a:r>
            <a:r>
              <a:rPr lang="en-US" sz="3000" dirty="0" err="1">
                <a:solidFill>
                  <a:srgbClr val="000000"/>
                </a:solidFill>
                <a:latin typeface="Open Sans Light"/>
                <a:ea typeface="Open Sans Light"/>
                <a:cs typeface="Open Sans Light"/>
                <a:sym typeface="Open Sans Light"/>
              </a:rPr>
              <a:t>trong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quá</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trình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triển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khai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nếu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gặp</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khó</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khăn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vướng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mắc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người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chủ</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trì</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ngay</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lập</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tức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phản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hồi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cho</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người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giao</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nhiệm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vụ</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để</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được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giải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thích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hiệu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chỉnh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nếu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cần</a:t>
            </a:r>
            <a:r>
              <a:rPr lang="en-US" sz="3000" dirty="0">
                <a:solidFill>
                  <a:srgbClr val="000000"/>
                </a:solidFill>
                <a:latin typeface="Open Sans Light"/>
                <a:ea typeface="Open Sans Light"/>
                <a:cs typeface="Open Sans Light"/>
                <a:sym typeface="Open Sans Light"/>
              </a:rPr>
              <a:t>). </a:t>
            </a:r>
          </a:p>
        </p:txBody>
      </p:sp>
      <p:grpSp>
        <p:nvGrpSpPr>
          <p:cNvPr id="10" name="Group 10"/>
          <p:cNvGrpSpPr/>
          <p:nvPr/>
        </p:nvGrpSpPr>
        <p:grpSpPr>
          <a:xfrm>
            <a:off x="8440808" y="2691715"/>
            <a:ext cx="1167172" cy="11671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12" name="TextBox 12"/>
          <p:cNvSpPr txBox="1"/>
          <p:nvPr/>
        </p:nvSpPr>
        <p:spPr>
          <a:xfrm>
            <a:off x="8527619" y="2863186"/>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a</a:t>
            </a:r>
          </a:p>
        </p:txBody>
      </p:sp>
      <p:grpSp>
        <p:nvGrpSpPr>
          <p:cNvPr id="13" name="Group 13"/>
          <p:cNvGrpSpPr/>
          <p:nvPr/>
        </p:nvGrpSpPr>
        <p:grpSpPr>
          <a:xfrm>
            <a:off x="8440808" y="4882465"/>
            <a:ext cx="1167172" cy="1167172"/>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15" name="TextBox 15"/>
          <p:cNvSpPr txBox="1"/>
          <p:nvPr/>
        </p:nvSpPr>
        <p:spPr>
          <a:xfrm>
            <a:off x="8527619" y="5053936"/>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b</a:t>
            </a:r>
          </a:p>
        </p:txBody>
      </p:sp>
      <p:grpSp>
        <p:nvGrpSpPr>
          <p:cNvPr id="16" name="Group 16"/>
          <p:cNvGrpSpPr/>
          <p:nvPr/>
        </p:nvGrpSpPr>
        <p:grpSpPr>
          <a:xfrm>
            <a:off x="8440808" y="7068812"/>
            <a:ext cx="1167172" cy="116717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18" name="TextBox 18"/>
          <p:cNvSpPr txBox="1"/>
          <p:nvPr/>
        </p:nvSpPr>
        <p:spPr>
          <a:xfrm>
            <a:off x="8527619" y="7240284"/>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536096" y="0"/>
            <a:ext cx="6751904" cy="10287000"/>
          </a:xfrm>
          <a:prstGeom prst="rect">
            <a:avLst/>
          </a:prstGeom>
          <a:solidFill>
            <a:srgbClr val="8BC24A"/>
          </a:solidFill>
        </p:spPr>
        <p:txBody>
          <a:bodyPr/>
          <a:lstStyle/>
          <a:p>
            <a:endParaRPr lang="en-US"/>
          </a:p>
        </p:txBody>
      </p:sp>
      <p:sp>
        <p:nvSpPr>
          <p:cNvPr id="3" name="Freeform 3"/>
          <p:cNvSpPr/>
          <p:nvPr/>
        </p:nvSpPr>
        <p:spPr>
          <a:xfrm>
            <a:off x="12055382" y="2845138"/>
            <a:ext cx="5872989" cy="3031931"/>
          </a:xfrm>
          <a:custGeom>
            <a:avLst/>
            <a:gdLst/>
            <a:ahLst/>
            <a:cxnLst/>
            <a:rect l="l" t="t" r="r" b="b"/>
            <a:pathLst>
              <a:path w="5872989" h="3031931">
                <a:moveTo>
                  <a:pt x="0" y="0"/>
                </a:moveTo>
                <a:lnTo>
                  <a:pt x="5872990" y="0"/>
                </a:lnTo>
                <a:lnTo>
                  <a:pt x="5872990" y="3031930"/>
                </a:lnTo>
                <a:lnTo>
                  <a:pt x="0" y="3031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1547004" y="8664823"/>
            <a:ext cx="2334344" cy="2334344"/>
          </a:xfrm>
          <a:custGeom>
            <a:avLst/>
            <a:gdLst/>
            <a:ahLst/>
            <a:cxnLst/>
            <a:rect l="l" t="t" r="r" b="b"/>
            <a:pathLst>
              <a:path w="2334344" h="2334344">
                <a:moveTo>
                  <a:pt x="2334344" y="2334344"/>
                </a:moveTo>
                <a:lnTo>
                  <a:pt x="0" y="2334344"/>
                </a:lnTo>
                <a:lnTo>
                  <a:pt x="0" y="0"/>
                </a:lnTo>
                <a:lnTo>
                  <a:pt x="2334344" y="0"/>
                </a:lnTo>
                <a:lnTo>
                  <a:pt x="2334344" y="233434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473446" y="8664823"/>
            <a:ext cx="3244355" cy="3244355"/>
          </a:xfrm>
          <a:custGeom>
            <a:avLst/>
            <a:gdLst/>
            <a:ahLst/>
            <a:cxnLst/>
            <a:rect l="l" t="t" r="r" b="b"/>
            <a:pathLst>
              <a:path w="3244355" h="3244355">
                <a:moveTo>
                  <a:pt x="0" y="0"/>
                </a:moveTo>
                <a:lnTo>
                  <a:pt x="3244355" y="0"/>
                </a:lnTo>
                <a:lnTo>
                  <a:pt x="3244355" y="3244354"/>
                </a:lnTo>
                <a:lnTo>
                  <a:pt x="0" y="32443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570893" y="-593477"/>
            <a:ext cx="2650877" cy="2650877"/>
          </a:xfrm>
          <a:custGeom>
            <a:avLst/>
            <a:gdLst/>
            <a:ahLst/>
            <a:cxnLst/>
            <a:rect l="l" t="t" r="r" b="b"/>
            <a:pathLst>
              <a:path w="2650877" h="2650877">
                <a:moveTo>
                  <a:pt x="0" y="0"/>
                </a:moveTo>
                <a:lnTo>
                  <a:pt x="2650878" y="0"/>
                </a:lnTo>
                <a:lnTo>
                  <a:pt x="2650878" y="2650877"/>
                </a:lnTo>
                <a:lnTo>
                  <a:pt x="0" y="2650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787340" y="952500"/>
            <a:ext cx="9792186" cy="728294"/>
          </a:xfrm>
          <a:prstGeom prst="rect">
            <a:avLst/>
          </a:prstGeom>
        </p:spPr>
        <p:txBody>
          <a:bodyPr lIns="0" tIns="0" rIns="0" bIns="0" rtlCol="0" anchor="t">
            <a:spAutoFit/>
          </a:bodyPr>
          <a:lstStyle/>
          <a:p>
            <a:pPr algn="l">
              <a:lnSpc>
                <a:spcPts val="6057"/>
              </a:lnSpc>
            </a:pPr>
            <a:r>
              <a:rPr lang="en-US" sz="4326">
                <a:solidFill>
                  <a:srgbClr val="8BC24A"/>
                </a:solidFill>
                <a:latin typeface="Open Sans Extra Bold"/>
                <a:ea typeface="Open Sans Extra Bold"/>
                <a:cs typeface="Open Sans Extra Bold"/>
                <a:sym typeface="Open Sans Extra Bold"/>
              </a:rPr>
              <a:t>Nguyên tắc theo dõi, giám sát</a:t>
            </a:r>
          </a:p>
        </p:txBody>
      </p:sp>
      <p:sp>
        <p:nvSpPr>
          <p:cNvPr id="8" name="TextBox 8"/>
          <p:cNvSpPr txBox="1"/>
          <p:nvPr/>
        </p:nvSpPr>
        <p:spPr>
          <a:xfrm>
            <a:off x="3010986" y="5928255"/>
            <a:ext cx="993550" cy="738505"/>
          </a:xfrm>
          <a:prstGeom prst="rect">
            <a:avLst/>
          </a:prstGeom>
        </p:spPr>
        <p:txBody>
          <a:bodyPr lIns="0" tIns="0" rIns="0" bIns="0" rtlCol="0" anchor="t">
            <a:spAutoFit/>
          </a:bodyPr>
          <a:lstStyle/>
          <a:p>
            <a:pPr algn="ctr">
              <a:lnSpc>
                <a:spcPts val="6019"/>
              </a:lnSpc>
            </a:pPr>
            <a:r>
              <a:rPr lang="en-US" sz="4299">
                <a:solidFill>
                  <a:srgbClr val="FFFFFF"/>
                </a:solidFill>
                <a:latin typeface="Open Sans Extra Bold"/>
                <a:ea typeface="Open Sans Extra Bold"/>
                <a:cs typeface="Open Sans Extra Bold"/>
                <a:sym typeface="Open Sans Extra Bold"/>
              </a:rPr>
              <a:t>03</a:t>
            </a:r>
          </a:p>
        </p:txBody>
      </p:sp>
      <p:sp>
        <p:nvSpPr>
          <p:cNvPr id="9" name="TextBox 9"/>
          <p:cNvSpPr txBox="1"/>
          <p:nvPr/>
        </p:nvSpPr>
        <p:spPr>
          <a:xfrm>
            <a:off x="2692340" y="2220640"/>
            <a:ext cx="8501449" cy="15811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Bộ phận thư ký/ trợ lý/ giám sát nhiệm vụ:</a:t>
            </a:r>
          </a:p>
          <a:p>
            <a:pPr algn="l">
              <a:lnSpc>
                <a:spcPts val="4200"/>
              </a:lnSpc>
            </a:pPr>
            <a:r>
              <a:rPr lang="en-US" sz="3000">
                <a:solidFill>
                  <a:srgbClr val="000000"/>
                </a:solidFill>
                <a:latin typeface="Open Sans Light"/>
                <a:ea typeface="Open Sans Light"/>
                <a:cs typeface="Open Sans Light"/>
                <a:sym typeface="Open Sans Light"/>
              </a:rPr>
              <a:t>Rà soát nhiệm vụ, làm việc với người giao việc để đảm bảo nhiệm vụ SMART trước khi giao</a:t>
            </a:r>
          </a:p>
        </p:txBody>
      </p:sp>
      <p:sp>
        <p:nvSpPr>
          <p:cNvPr id="10" name="TextBox 10"/>
          <p:cNvSpPr txBox="1"/>
          <p:nvPr/>
        </p:nvSpPr>
        <p:spPr>
          <a:xfrm>
            <a:off x="2692340" y="4088735"/>
            <a:ext cx="8300174" cy="1581150"/>
          </a:xfrm>
          <a:prstGeom prst="rect">
            <a:avLst/>
          </a:prstGeom>
        </p:spPr>
        <p:txBody>
          <a:bodyPr lIns="0" tIns="0" rIns="0" bIns="0" rtlCol="0" anchor="t">
            <a:spAutoFit/>
          </a:bodyPr>
          <a:lstStyle/>
          <a:p>
            <a:pPr algn="l">
              <a:lnSpc>
                <a:spcPts val="4200"/>
              </a:lnSpc>
            </a:pPr>
            <a:r>
              <a:rPr lang="en-US" sz="3000" b="1">
                <a:solidFill>
                  <a:srgbClr val="000000"/>
                </a:solidFill>
                <a:latin typeface="Open Sans Light Bold"/>
                <a:ea typeface="Open Sans Light Bold"/>
                <a:cs typeface="Open Sans Light Bold"/>
                <a:sym typeface="Open Sans Light Bold"/>
              </a:rPr>
              <a:t>Sử dụng phần mềm: </a:t>
            </a:r>
            <a:r>
              <a:rPr lang="en-US" sz="3000">
                <a:solidFill>
                  <a:srgbClr val="000000"/>
                </a:solidFill>
                <a:latin typeface="Open Sans Light"/>
                <a:ea typeface="Open Sans Light"/>
                <a:cs typeface="Open Sans Light"/>
                <a:sym typeface="Open Sans Light"/>
              </a:rPr>
              <a:t>tạo, cập nhật tiến độ, theo dõi kết quả thực hiện nhiệm vụ trên phần mềm văn phòng điện tử</a:t>
            </a:r>
          </a:p>
        </p:txBody>
      </p:sp>
      <p:sp>
        <p:nvSpPr>
          <p:cNvPr id="11" name="TextBox 11"/>
          <p:cNvSpPr txBox="1"/>
          <p:nvPr/>
        </p:nvSpPr>
        <p:spPr>
          <a:xfrm>
            <a:off x="2692340" y="5955634"/>
            <a:ext cx="8501449" cy="2114550"/>
          </a:xfrm>
          <a:prstGeom prst="rect">
            <a:avLst/>
          </a:prstGeom>
        </p:spPr>
        <p:txBody>
          <a:bodyPr lIns="0" tIns="0" rIns="0" bIns="0" rtlCol="0" anchor="t">
            <a:spAutoFit/>
          </a:bodyPr>
          <a:lstStyle/>
          <a:p>
            <a:pPr algn="l">
              <a:lnSpc>
                <a:spcPts val="4200"/>
              </a:lnSpc>
            </a:pPr>
            <a:r>
              <a:rPr lang="en-US" sz="3000" b="1" dirty="0">
                <a:solidFill>
                  <a:srgbClr val="000000"/>
                </a:solidFill>
                <a:latin typeface="Open Sans Light Bold"/>
                <a:ea typeface="Open Sans Light Bold"/>
                <a:cs typeface="Open Sans Light Bold"/>
                <a:sym typeface="Open Sans Light Bold"/>
              </a:rPr>
              <a:t>Liên </a:t>
            </a:r>
            <a:r>
              <a:rPr lang="en-US" sz="3000" b="1" dirty="0" err="1">
                <a:solidFill>
                  <a:srgbClr val="000000"/>
                </a:solidFill>
                <a:latin typeface="Open Sans Light Bold"/>
                <a:ea typeface="Open Sans Light Bold"/>
                <a:cs typeface="Open Sans Light Bold"/>
                <a:sym typeface="Open Sans Light Bold"/>
              </a:rPr>
              <a:t>tục</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kiểm</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tra</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kết</a:t>
            </a:r>
            <a:r>
              <a:rPr lang="en-US" sz="3000" b="1" dirty="0">
                <a:solidFill>
                  <a:srgbClr val="000000"/>
                </a:solidFill>
                <a:latin typeface="Open Sans Light Bold"/>
                <a:ea typeface="Open Sans Light Bold"/>
                <a:cs typeface="Open Sans Light Bold"/>
                <a:sym typeface="Open Sans Light Bold"/>
              </a:rPr>
              <a:t> </a:t>
            </a:r>
            <a:r>
              <a:rPr lang="en-US" sz="3000" b="1" dirty="0" err="1">
                <a:solidFill>
                  <a:srgbClr val="000000"/>
                </a:solidFill>
                <a:latin typeface="Open Sans Light Bold"/>
                <a:ea typeface="Open Sans Light Bold"/>
                <a:cs typeface="Open Sans Light Bold"/>
                <a:sym typeface="Open Sans Light Bold"/>
              </a:rPr>
              <a:t>quả</a:t>
            </a:r>
            <a:r>
              <a:rPr lang="en-US" sz="3000" b="1" dirty="0">
                <a:solidFill>
                  <a:srgbClr val="000000"/>
                </a:solidFill>
                <a:latin typeface="Open Sans Light Bold"/>
                <a:ea typeface="Open Sans Light Bold"/>
                <a:cs typeface="Open Sans Light Bold"/>
                <a:sym typeface="Open Sans Light Bold"/>
              </a:rPr>
              <a:t>: </a:t>
            </a:r>
            <a:r>
              <a:rPr lang="en-US" sz="3000" dirty="0" err="1">
                <a:solidFill>
                  <a:srgbClr val="000000"/>
                </a:solidFill>
                <a:latin typeface="Open Sans Light"/>
                <a:ea typeface="Open Sans Light"/>
                <a:cs typeface="Open Sans Light"/>
                <a:sym typeface="Open Sans Light"/>
              </a:rPr>
              <a:t>Người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giao</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nhiệm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vụ</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phải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lập</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kế</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hoạch</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hàng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tháng</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để</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chọn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mẫu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kiểm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tra</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xác</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suất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tiền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kiểm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và</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hậu</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kiểm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kết</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quả</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tiến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độ</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triển</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khai</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nhiệm</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vụ</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đã</a:t>
            </a:r>
            <a:r>
              <a:rPr lang="en-US" sz="3000" dirty="0">
                <a:solidFill>
                  <a:srgbClr val="000000"/>
                </a:solidFill>
                <a:latin typeface="Open Sans Light"/>
                <a:ea typeface="Open Sans Light"/>
                <a:cs typeface="Open Sans Light"/>
                <a:sym typeface="Open Sans Light"/>
              </a:rPr>
              <a:t> </a:t>
            </a:r>
            <a:r>
              <a:rPr lang="en-US" sz="3000" dirty="0" err="1">
                <a:solidFill>
                  <a:srgbClr val="000000"/>
                </a:solidFill>
                <a:latin typeface="Open Sans Light"/>
                <a:ea typeface="Open Sans Light"/>
                <a:cs typeface="Open Sans Light"/>
                <a:sym typeface="Open Sans Light"/>
              </a:rPr>
              <a:t>giao</a:t>
            </a:r>
            <a:r>
              <a:rPr lang="en-US" sz="3000" dirty="0">
                <a:solidFill>
                  <a:srgbClr val="000000"/>
                </a:solidFill>
                <a:latin typeface="Open Sans Light"/>
                <a:ea typeface="Open Sans Light"/>
                <a:cs typeface="Open Sans Light"/>
                <a:sym typeface="Open Sans Light"/>
              </a:rPr>
              <a:t>. </a:t>
            </a:r>
          </a:p>
        </p:txBody>
      </p:sp>
      <p:grpSp>
        <p:nvGrpSpPr>
          <p:cNvPr id="12" name="Group 12"/>
          <p:cNvGrpSpPr/>
          <p:nvPr/>
        </p:nvGrpSpPr>
        <p:grpSpPr>
          <a:xfrm>
            <a:off x="1334668" y="2286839"/>
            <a:ext cx="1167172" cy="116717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14" name="TextBox 14"/>
          <p:cNvSpPr txBox="1"/>
          <p:nvPr/>
        </p:nvSpPr>
        <p:spPr>
          <a:xfrm>
            <a:off x="1421479" y="2458310"/>
            <a:ext cx="993550" cy="738505"/>
          </a:xfrm>
          <a:prstGeom prst="rect">
            <a:avLst/>
          </a:prstGeom>
        </p:spPr>
        <p:txBody>
          <a:bodyPr lIns="0" tIns="0" rIns="0" bIns="0" rtlCol="0" anchor="t">
            <a:spAutoFit/>
          </a:bodyPr>
          <a:lstStyle/>
          <a:p>
            <a:pPr algn="ctr">
              <a:lnSpc>
                <a:spcPts val="6019"/>
              </a:lnSpc>
            </a:pPr>
            <a:r>
              <a:rPr lang="vi-VN" sz="4299" dirty="0">
                <a:solidFill>
                  <a:srgbClr val="FFFFFF"/>
                </a:solidFill>
                <a:latin typeface="Open Sans Extra Bold"/>
                <a:ea typeface="Open Sans Extra Bold"/>
                <a:cs typeface="Open Sans Extra Bold"/>
                <a:sym typeface="Open Sans Extra Bold"/>
              </a:rPr>
              <a:t>a</a:t>
            </a:r>
            <a:endParaRPr lang="en-US" sz="4299" dirty="0">
              <a:solidFill>
                <a:srgbClr val="FFFFFF"/>
              </a:solidFill>
              <a:latin typeface="Open Sans Extra Bold"/>
              <a:ea typeface="Open Sans Extra Bold"/>
              <a:cs typeface="Open Sans Extra Bold"/>
              <a:sym typeface="Open Sans Extra Bold"/>
            </a:endParaRPr>
          </a:p>
        </p:txBody>
      </p:sp>
      <p:grpSp>
        <p:nvGrpSpPr>
          <p:cNvPr id="15" name="Group 15"/>
          <p:cNvGrpSpPr/>
          <p:nvPr/>
        </p:nvGrpSpPr>
        <p:grpSpPr>
          <a:xfrm>
            <a:off x="1334668" y="4285883"/>
            <a:ext cx="1167172" cy="1167172"/>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17" name="TextBox 17"/>
          <p:cNvSpPr txBox="1"/>
          <p:nvPr/>
        </p:nvSpPr>
        <p:spPr>
          <a:xfrm>
            <a:off x="1421479" y="4457354"/>
            <a:ext cx="993550" cy="738505"/>
          </a:xfrm>
          <a:prstGeom prst="rect">
            <a:avLst/>
          </a:prstGeom>
        </p:spPr>
        <p:txBody>
          <a:bodyPr lIns="0" tIns="0" rIns="0" bIns="0" rtlCol="0" anchor="t">
            <a:spAutoFit/>
          </a:bodyPr>
          <a:lstStyle/>
          <a:p>
            <a:pPr algn="ctr">
              <a:lnSpc>
                <a:spcPts val="6019"/>
              </a:lnSpc>
            </a:pPr>
            <a:r>
              <a:rPr lang="vi-VN" sz="4299" dirty="0">
                <a:solidFill>
                  <a:srgbClr val="FFFFFF"/>
                </a:solidFill>
                <a:latin typeface="Open Sans Extra Bold"/>
                <a:ea typeface="Open Sans Extra Bold"/>
                <a:cs typeface="Open Sans Extra Bold"/>
                <a:sym typeface="Open Sans Extra Bold"/>
              </a:rPr>
              <a:t>b</a:t>
            </a:r>
            <a:endParaRPr lang="en-US" sz="4299" dirty="0">
              <a:solidFill>
                <a:srgbClr val="FFFFFF"/>
              </a:solidFill>
              <a:latin typeface="Open Sans Extra Bold"/>
              <a:ea typeface="Open Sans Extra Bold"/>
              <a:cs typeface="Open Sans Extra Bold"/>
              <a:sym typeface="Open Sans Extra Bold"/>
            </a:endParaRPr>
          </a:p>
        </p:txBody>
      </p:sp>
      <p:grpSp>
        <p:nvGrpSpPr>
          <p:cNvPr id="18" name="Group 18"/>
          <p:cNvGrpSpPr/>
          <p:nvPr/>
        </p:nvGrpSpPr>
        <p:grpSpPr>
          <a:xfrm>
            <a:off x="1334668" y="6381750"/>
            <a:ext cx="1167172" cy="116717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C24A"/>
            </a:solidFill>
          </p:spPr>
          <p:txBody>
            <a:bodyPr/>
            <a:lstStyle/>
            <a:p>
              <a:endParaRPr lang="en-US"/>
            </a:p>
          </p:txBody>
        </p:sp>
      </p:grpSp>
      <p:sp>
        <p:nvSpPr>
          <p:cNvPr id="20" name="TextBox 20"/>
          <p:cNvSpPr txBox="1"/>
          <p:nvPr/>
        </p:nvSpPr>
        <p:spPr>
          <a:xfrm>
            <a:off x="1421479" y="6553221"/>
            <a:ext cx="993550" cy="738505"/>
          </a:xfrm>
          <a:prstGeom prst="rect">
            <a:avLst/>
          </a:prstGeom>
        </p:spPr>
        <p:txBody>
          <a:bodyPr lIns="0" tIns="0" rIns="0" bIns="0" rtlCol="0" anchor="t">
            <a:spAutoFit/>
          </a:bodyPr>
          <a:lstStyle/>
          <a:p>
            <a:pPr algn="ctr">
              <a:lnSpc>
                <a:spcPts val="6019"/>
              </a:lnSpc>
            </a:pPr>
            <a:r>
              <a:rPr lang="vi-VN" sz="4299" dirty="0">
                <a:solidFill>
                  <a:srgbClr val="FFFFFF"/>
                </a:solidFill>
                <a:latin typeface="Open Sans Extra Bold"/>
                <a:ea typeface="Open Sans Extra Bold"/>
                <a:cs typeface="Open Sans Extra Bold"/>
                <a:sym typeface="Open Sans Extra Bold"/>
              </a:rPr>
              <a:t>c</a:t>
            </a:r>
            <a:endParaRPr lang="en-US" sz="4299" dirty="0">
              <a:solidFill>
                <a:srgbClr val="FFFFFF"/>
              </a:solidFill>
              <a:latin typeface="Open Sans Extra Bold"/>
              <a:ea typeface="Open Sans Extra Bold"/>
              <a:cs typeface="Open Sans Extra Bold"/>
              <a:sym typeface="Open Sans Extra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1010</Words>
  <Application>Microsoft Office PowerPoint</Application>
  <PresentationFormat>Custom</PresentationFormat>
  <Paragraphs>93</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Hind Guntur Bold</vt:lpstr>
      <vt:lpstr>Maven Pro Regular</vt:lpstr>
      <vt:lpstr>Open Sans Light Bold</vt:lpstr>
      <vt:lpstr>Bukhari Script</vt:lpstr>
      <vt:lpstr>Arial</vt:lpstr>
      <vt:lpstr>DejaVu Serif</vt:lpstr>
      <vt:lpstr>Noto Sans Bold</vt:lpstr>
      <vt:lpstr>Calibri</vt:lpstr>
      <vt:lpstr>Aleo</vt:lpstr>
      <vt:lpstr>DejaVu Serif Italics</vt:lpstr>
      <vt:lpstr>Open Sans Extra 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in Administration</dc:title>
  <dc:creator>SonLa</dc:creator>
  <cp:lastModifiedBy>Lê Đông</cp:lastModifiedBy>
  <cp:revision>11</cp:revision>
  <dcterms:created xsi:type="dcterms:W3CDTF">2006-08-16T00:00:00Z</dcterms:created>
  <dcterms:modified xsi:type="dcterms:W3CDTF">2024-10-18T03:38:24Z</dcterms:modified>
  <dc:identifier>DAGTDTgjE7Y</dc:identifier>
</cp:coreProperties>
</file>